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23" r:id="rId2"/>
  </p:sldMasterIdLst>
  <p:notesMasterIdLst>
    <p:notesMasterId r:id="rId8"/>
  </p:notesMasterIdLst>
  <p:handoutMasterIdLst>
    <p:handoutMasterId r:id="rId9"/>
  </p:handoutMasterIdLst>
  <p:sldIdLst>
    <p:sldId id="256" r:id="rId3"/>
    <p:sldId id="274" r:id="rId4"/>
    <p:sldId id="259" r:id="rId5"/>
    <p:sldId id="273" r:id="rId6"/>
    <p:sldId id="264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23" autoAdjust="0"/>
  </p:normalViewPr>
  <p:slideViewPr>
    <p:cSldViewPr>
      <p:cViewPr>
        <p:scale>
          <a:sx n="81" d="100"/>
          <a:sy n="81" d="100"/>
        </p:scale>
        <p:origin x="-2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A7273DE-3053-457B-A9F5-700AC2E17425}" type="datetimeFigureOut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A624508-D349-4BC7-A220-6427C4BCBE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82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34ADE62-D96E-4FCE-9487-6755D9E6F06E}" type="datetimeFigureOut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44AD877-D775-4350-B1C9-779FEF2D45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288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24" indent="-2911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653" indent="-23293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514" indent="-23293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375" indent="-23293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236" indent="-232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096" indent="-232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3957" indent="-232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59819" indent="-2329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32182A9-745A-42DB-A656-CEF06422CE01}" type="slidenum">
              <a:rPr lang="en-US" altLang="en-US" smtClean="0"/>
              <a:pPr eaLnBrk="1" hangingPunct="1">
                <a:defRPr/>
              </a:pPr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7FEC42-2489-4653-888E-E280AF9782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7FEC42-2489-4653-888E-E280AF9782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5EDD7-A9D3-49B1-B465-747EE5003B6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23222"/>
            <a:ext cx="777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962400"/>
            <a:ext cx="7315200" cy="5334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90600" y="4572000"/>
            <a:ext cx="7315200" cy="6096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i="1">
                <a:solidFill>
                  <a:schemeClr val="bg1">
                    <a:lumMod val="50000"/>
                  </a:schemeClr>
                </a:solidFill>
              </a:defRPr>
            </a:lvl1pPr>
            <a:lvl2pPr marL="280987" indent="0" algn="ctr">
              <a:buFontTx/>
              <a:buNone/>
              <a:defRPr/>
            </a:lvl2pPr>
            <a:lvl3pPr marL="574675" indent="0" algn="ctr">
              <a:buFontTx/>
              <a:buNone/>
              <a:defRPr/>
            </a:lvl3pPr>
            <a:lvl4pPr marL="855662" indent="0" algn="ctr">
              <a:buFontTx/>
              <a:buNone/>
              <a:defRPr/>
            </a:lvl4pPr>
            <a:lvl5pPr marL="1149350" indent="0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990600" y="5257800"/>
            <a:ext cx="7315200" cy="6096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 i="0">
                <a:solidFill>
                  <a:schemeClr val="bg1">
                    <a:lumMod val="50000"/>
                  </a:schemeClr>
                </a:solidFill>
              </a:defRPr>
            </a:lvl1pPr>
            <a:lvl2pPr marL="280987" indent="0" algn="ctr">
              <a:buFontTx/>
              <a:buNone/>
              <a:defRPr/>
            </a:lvl2pPr>
            <a:lvl3pPr marL="574675" indent="0" algn="ctr">
              <a:buFontTx/>
              <a:buNone/>
              <a:defRPr/>
            </a:lvl3pPr>
            <a:lvl4pPr marL="855662" indent="0" algn="ctr">
              <a:buFontTx/>
              <a:buNone/>
              <a:defRPr/>
            </a:lvl4pPr>
            <a:lvl5pPr marL="1149350" indent="0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EDEE2-83BB-45D0-AFDB-D4CF71E383FC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22BA6-ED9A-49B8-9D24-BCC73DE833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5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96EF607-A536-4A87-AFED-B6B4FA2C7A8C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6A58128-D2AA-4B7C-821C-3EA8D781D1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1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21BF44-4429-4593-8C33-D21B2F8A9819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9EA3BBD-7C83-421C-9A52-4CCDFBC37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3646"/>
            <a:ext cx="4040188" cy="548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3646"/>
            <a:ext cx="4041775" cy="548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179637"/>
            <a:ext cx="4038600" cy="4144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4648200" y="2179637"/>
            <a:ext cx="4038600" cy="4144963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B7CA95-ADB4-450B-B612-4A33D5D4081F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8136A1-33DD-4F44-816B-BEEE079736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720DFA-CECF-43BF-A63D-C19596BB8F27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6E81B5-353D-4274-B4AE-FA59EAB8D9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14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78E9C0-1834-4BFD-8F22-D2AB3946BF74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8503DD-EAE5-4FC4-B19B-CDE6B3087A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7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810000" y="1143000"/>
            <a:ext cx="4876800" cy="4953001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1143000"/>
            <a:ext cx="3200400" cy="4953001"/>
          </a:xfrm>
          <a:prstGeom prst="rect">
            <a:avLst/>
          </a:prstGeom>
        </p:spPr>
        <p:txBody>
          <a:bodyPr/>
          <a:lstStyle>
            <a:lvl1pPr marL="234950" indent="-234950">
              <a:defRPr sz="2800"/>
            </a:lvl1pPr>
            <a:lvl2pPr marL="457200" indent="-222250">
              <a:defRPr sz="2400"/>
            </a:lvl2pPr>
            <a:lvl3pPr marL="692150" indent="-234950">
              <a:defRPr sz="2000"/>
            </a:lvl3pPr>
            <a:lvl4pPr marL="914400" indent="-222250">
              <a:defRPr sz="1800"/>
            </a:lvl4pPr>
            <a:lvl5pPr marL="1149350" indent="-23495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9C9F5DB-44E1-49B2-A1D5-A08EF249B876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6127490-962B-4DF8-AEA7-95608953B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3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E53B5-7BFA-4BBC-ADC3-54212B0BA488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A22D-0CDC-4B50-BB5B-5259567E72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7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503238"/>
            <a:ext cx="9144000" cy="92075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latin typeface="Calibri" pitchFamily="34" charset="0"/>
            </a:endParaRP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6634163"/>
            <a:ext cx="9144000" cy="71437"/>
          </a:xfrm>
          <a:prstGeom prst="rect">
            <a:avLst/>
          </a:prstGeom>
          <a:solidFill>
            <a:srgbClr val="8DB6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latin typeface="Calibri" pitchFamily="34" charset="0"/>
            </a:endParaRPr>
          </a:p>
        </p:txBody>
      </p:sp>
      <p:pic>
        <p:nvPicPr>
          <p:cNvPr id="1028" name="Picture 6" descr="C:\Users\gendrongl\Desktop\NIH_OM_Logo_2Color.jp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4138"/>
            <a:ext cx="37338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8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320218-435A-433C-8C7B-66D0AD65F939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C5AF75-4DEE-403E-AB5C-198E7D749E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936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280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350" indent="-2936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30338" indent="-2809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115CE0F-76B9-4C9D-A898-5937B7A69A75}" type="datetime1">
              <a:rPr lang="en-US"/>
              <a:pPr>
                <a:defRPr/>
              </a:pPr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5E195B0E-B1B1-43E4-A5F5-B933F8D4D2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1342310"/>
            <a:ext cx="9144000" cy="1508105"/>
          </a:xfrm>
        </p:spPr>
        <p:txBody>
          <a:bodyPr/>
          <a:lstStyle/>
          <a:p>
            <a:r>
              <a:rPr lang="en-US" altLang="en-US" dirty="0" smtClean="0"/>
              <a:t>Prioritizing Sources of Supplies and Services </a:t>
            </a:r>
            <a:br>
              <a:rPr lang="en-US" altLang="en-US" dirty="0" smtClean="0"/>
            </a:br>
            <a:r>
              <a:rPr lang="en-US" altLang="en-US" dirty="0" smtClean="0"/>
              <a:t>for Use by the Government </a:t>
            </a:r>
            <a:br>
              <a:rPr lang="en-US" altLang="en-US" dirty="0" smtClean="0"/>
            </a:br>
            <a:r>
              <a:rPr lang="en-US" altLang="en-US" sz="2000" dirty="0"/>
              <a:t>FAR Final Rule Effective </a:t>
            </a:r>
            <a:r>
              <a:rPr lang="en-US" altLang="en-US" sz="2000" dirty="0" smtClean="0"/>
              <a:t>January 30, 2014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8001000" cy="1200329"/>
          </a:xfrm>
        </p:spPr>
        <p:txBody>
          <a:bodyPr rtlCol="0"/>
          <a:lstStyle/>
          <a:p>
            <a:pPr>
              <a:spcBef>
                <a:spcPts val="0"/>
              </a:spcBef>
              <a:defRPr/>
            </a:pPr>
            <a:r>
              <a:rPr lang="en-US" sz="2400" dirty="0"/>
              <a:t>Acquisition Services and Review Branch </a:t>
            </a:r>
            <a:endParaRPr lang="en-US" sz="2400" dirty="0" smtClean="0"/>
          </a:p>
          <a:p>
            <a:pPr>
              <a:spcBef>
                <a:spcPts val="0"/>
              </a:spcBef>
              <a:defRPr/>
            </a:pPr>
            <a:r>
              <a:rPr lang="en-US" sz="2400" dirty="0" smtClean="0"/>
              <a:t>Division of Simplified Acquisition Policy and Services</a:t>
            </a:r>
          </a:p>
          <a:p>
            <a:pPr>
              <a:spcBef>
                <a:spcPts val="0"/>
              </a:spcBef>
              <a:defRPr/>
            </a:pPr>
            <a:r>
              <a:rPr lang="en-US" sz="2400" dirty="0" smtClean="0"/>
              <a:t>Office of Acquisition and Logistics Management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4800600"/>
            <a:ext cx="7315200" cy="9906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/>
              <a:t>Nic D’Ascoli</a:t>
            </a:r>
          </a:p>
          <a:p>
            <a:pPr>
              <a:defRPr/>
            </a:pPr>
            <a:r>
              <a:rPr lang="en-US" dirty="0" smtClean="0"/>
              <a:t>January 30,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Mandatory Government Sources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Other Mandatory </a:t>
            </a:r>
            <a:r>
              <a:rPr lang="en-US" dirty="0"/>
              <a:t>S</a:t>
            </a:r>
            <a:r>
              <a:rPr lang="en-US" dirty="0" smtClean="0"/>
              <a:t>ources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Other Sources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Pre-negotiated interagency instruments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Open Market:  Commercial sources (including educational and non-profit institutions)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58128-D2AA-4B7C-821C-3EA8D781D17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4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724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en-US" dirty="0" smtClean="0"/>
              <a:t>Mandatory Government sources (8.002)</a:t>
            </a:r>
          </a:p>
          <a:p>
            <a:pPr marL="738187" lvl="1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2000" dirty="0" smtClean="0"/>
              <a:t>Inventories of the requiring agency</a:t>
            </a:r>
          </a:p>
          <a:p>
            <a:pPr marL="738187" lvl="1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2000" dirty="0" smtClean="0"/>
              <a:t>Excess from other agencies</a:t>
            </a:r>
            <a:endParaRPr lang="en-US" altLang="en-US" sz="2000" dirty="0"/>
          </a:p>
          <a:p>
            <a:pPr marL="738187" lvl="1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2000" dirty="0" smtClean="0"/>
              <a:t>Federal Prison Industries, Inc. </a:t>
            </a:r>
          </a:p>
          <a:p>
            <a:pPr marL="738187" lvl="1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2000" dirty="0" smtClean="0"/>
              <a:t>Supplies on the Procurement List (</a:t>
            </a:r>
            <a:r>
              <a:rPr lang="en-US" altLang="en-US" sz="2000" dirty="0" err="1" smtClean="0"/>
              <a:t>AbilityOne</a:t>
            </a:r>
            <a:r>
              <a:rPr lang="en-US" altLang="en-US" sz="2000" dirty="0" smtClean="0"/>
              <a:t>)</a:t>
            </a:r>
          </a:p>
          <a:p>
            <a:pPr marL="738187" lvl="1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2000" dirty="0" smtClean="0"/>
              <a:t>Wholesale supply sources (e.g. GSA, DLA, VA)</a:t>
            </a:r>
          </a:p>
          <a:p>
            <a:pPr marL="0" lvl="1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en-US" sz="2800" dirty="0" smtClean="0"/>
              <a:t>Use of Other Sources (8.004)</a:t>
            </a:r>
          </a:p>
          <a:p>
            <a:pPr marL="738188" lvl="2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arenR" startAt="6"/>
              <a:defRPr/>
            </a:pPr>
            <a:r>
              <a:rPr lang="en-US" altLang="en-US" dirty="0" smtClean="0"/>
              <a:t>Federal Supply Schedules, Governmentwide acquisition contracts, multi-agency contracts, Federal Strategic Sourcing Initiative (FSSI) agreements, or any other procurement instruments intended for use by multiple agencies (also see FAR 7.102 (a) (4))</a:t>
            </a:r>
          </a:p>
          <a:p>
            <a:pPr marL="738188" lvl="2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arenR" startAt="7"/>
              <a:defRPr/>
            </a:pPr>
            <a:r>
              <a:rPr lang="en-US" altLang="en-US" dirty="0"/>
              <a:t>Open </a:t>
            </a:r>
            <a:r>
              <a:rPr lang="en-US" altLang="en-US" dirty="0" smtClean="0"/>
              <a:t>Market: Commercial Sources (including educational and non-profit institutions)</a:t>
            </a:r>
            <a:endParaRPr lang="en-US" altLang="en-US" sz="2000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altLang="en-US" sz="1800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altLang="en-US" sz="18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en-US" altLang="en-US" sz="1800" dirty="0" smtClean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altLang="en-US" dirty="0" smtClean="0"/>
              <a:t>Supplies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9AEB2-B57D-466F-B158-475160C365D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20000" cy="480060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dirty="0" smtClean="0"/>
              <a:t>Mandatory Government sources (8.002)</a:t>
            </a:r>
          </a:p>
          <a:p>
            <a:pPr marL="0" indent="0" algn="ctr">
              <a:buFont typeface="Arial" charset="0"/>
              <a:buNone/>
              <a:defRPr/>
            </a:pPr>
            <a:endParaRPr lang="en-US" dirty="0" smtClean="0"/>
          </a:p>
          <a:p>
            <a:pPr marL="738187" lvl="1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altLang="en-US" sz="2000" dirty="0" smtClean="0">
                <a:solidFill>
                  <a:srgbClr val="2F2B20"/>
                </a:solidFill>
              </a:rPr>
              <a:t>Services on </a:t>
            </a:r>
            <a:r>
              <a:rPr lang="en-US" altLang="en-US" sz="2000" dirty="0">
                <a:solidFill>
                  <a:srgbClr val="2F2B20"/>
                </a:solidFill>
              </a:rPr>
              <a:t>the Procurement List (</a:t>
            </a:r>
            <a:r>
              <a:rPr lang="en-US" altLang="en-US" sz="2000" dirty="0" err="1">
                <a:solidFill>
                  <a:srgbClr val="2F2B20"/>
                </a:solidFill>
              </a:rPr>
              <a:t>AbilityOne</a:t>
            </a:r>
            <a:r>
              <a:rPr lang="en-US" altLang="en-US" sz="2000" dirty="0">
                <a:solidFill>
                  <a:srgbClr val="2F2B20"/>
                </a:solidFill>
              </a:rPr>
              <a:t>)</a:t>
            </a:r>
          </a:p>
          <a:p>
            <a:pPr marL="0" lvl="1" indent="0" algn="ctr">
              <a:lnSpc>
                <a:spcPct val="150000"/>
              </a:lnSpc>
              <a:buNone/>
              <a:defRPr/>
            </a:pPr>
            <a:r>
              <a:rPr lang="en-US" altLang="en-US" sz="2800" dirty="0" smtClean="0"/>
              <a:t>Use of Other Sources (8.004)</a:t>
            </a:r>
          </a:p>
          <a:p>
            <a:pPr marL="738188" lvl="2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2"/>
              <a:defRPr/>
            </a:pPr>
            <a:r>
              <a:rPr lang="en-US" altLang="en-US" dirty="0" smtClean="0"/>
              <a:t>Federal </a:t>
            </a:r>
            <a:r>
              <a:rPr lang="en-US" altLang="en-US" dirty="0"/>
              <a:t>Supply Schedules, Governmentwide acquisition contracts, multi-agency contracts, Federal Strategic Sourcing Initiative (FSSI) agreements, </a:t>
            </a:r>
            <a:r>
              <a:rPr lang="en-US" altLang="en-US" dirty="0" smtClean="0"/>
              <a:t>Federal Prison Industries, Inc. or </a:t>
            </a:r>
            <a:r>
              <a:rPr lang="en-US" altLang="en-US" dirty="0"/>
              <a:t>any other procurement instruments intended for use by multiple </a:t>
            </a:r>
            <a:r>
              <a:rPr lang="en-US" altLang="en-US" dirty="0" smtClean="0"/>
              <a:t>agencies </a:t>
            </a:r>
            <a:r>
              <a:rPr lang="en-US" altLang="en-US" dirty="0" smtClean="0">
                <a:solidFill>
                  <a:srgbClr val="2F2B20"/>
                </a:solidFill>
              </a:rPr>
              <a:t>(</a:t>
            </a:r>
            <a:r>
              <a:rPr lang="en-US" altLang="en-US" dirty="0">
                <a:solidFill>
                  <a:srgbClr val="2F2B20"/>
                </a:solidFill>
              </a:rPr>
              <a:t>also see FAR 7.102 (a) (4</a:t>
            </a:r>
            <a:r>
              <a:rPr lang="en-US" altLang="en-US" dirty="0" smtClean="0">
                <a:solidFill>
                  <a:srgbClr val="2F2B20"/>
                </a:solidFill>
              </a:rPr>
              <a:t>))</a:t>
            </a:r>
          </a:p>
          <a:p>
            <a:pPr marL="738188" lvl="2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2"/>
              <a:defRPr/>
            </a:pPr>
            <a:endParaRPr lang="en-US" altLang="en-US" dirty="0"/>
          </a:p>
          <a:p>
            <a:pPr marL="738188" lvl="2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2"/>
              <a:defRPr/>
            </a:pPr>
            <a:r>
              <a:rPr lang="en-US" altLang="en-US" dirty="0" smtClean="0"/>
              <a:t>Open Market Commercial Sources (including educational and non-profit institutions)</a:t>
            </a:r>
            <a:endParaRPr lang="en-US" altLang="en-US" sz="2000" dirty="0" smtClean="0"/>
          </a:p>
          <a:p>
            <a:pPr lvl="1">
              <a:buFont typeface="Wingdings" panose="05000000000000000000" pitchFamily="2" charset="2"/>
              <a:buChar char="v"/>
              <a:defRPr/>
            </a:pPr>
            <a:endParaRPr lang="en-US" altLang="en-US" sz="1800" dirty="0" smtClean="0"/>
          </a:p>
          <a:p>
            <a:pPr lvl="1">
              <a:buFont typeface="Wingdings" panose="05000000000000000000" pitchFamily="2" charset="2"/>
              <a:buChar char="v"/>
              <a:defRPr/>
            </a:pPr>
            <a:endParaRPr lang="en-US" altLang="en-US" sz="18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en-US" altLang="en-US" sz="1800" dirty="0" smtClean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</p:spPr>
        <p:txBody>
          <a:bodyPr/>
          <a:lstStyle/>
          <a:p>
            <a:r>
              <a:rPr lang="en-US" altLang="en-US" dirty="0" smtClean="0"/>
              <a:t>Services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9AEB2-B57D-466F-B158-475160C36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458200" cy="457200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altLang="en-US" sz="3200" dirty="0" smtClean="0">
                <a:ea typeface="Calibri" pitchFamily="34" charset="0"/>
                <a:cs typeface="Times New Roman" pitchFamily="18" charset="0"/>
              </a:rPr>
              <a:t>Commodity Based Requirements </a:t>
            </a:r>
          </a:p>
          <a:p>
            <a:pPr marL="1090612" indent="-457200">
              <a:lnSpc>
                <a:spcPct val="150000"/>
              </a:lnSpc>
              <a:spcBef>
                <a:spcPct val="0"/>
              </a:spcBef>
              <a:buFont typeface="+mj-lt"/>
              <a:buAutoNum type="arabicParenR"/>
              <a:defRPr/>
            </a:pPr>
            <a:r>
              <a:rPr lang="en-US" altLang="en-US" sz="2400" dirty="0" smtClean="0">
                <a:ea typeface="Calibri" pitchFamily="34" charset="0"/>
                <a:cs typeface="Times New Roman" pitchFamily="18" charset="0"/>
              </a:rPr>
              <a:t>Public utility services </a:t>
            </a:r>
            <a:r>
              <a:rPr lang="en-US" altLang="en-US" sz="2400" dirty="0">
                <a:ea typeface="Calibri" pitchFamily="34" charset="0"/>
                <a:cs typeface="Times New Roman" pitchFamily="18" charset="0"/>
              </a:rPr>
              <a:t> </a:t>
            </a:r>
            <a:endParaRPr lang="en-US" altLang="en-US" sz="2400" dirty="0" smtClean="0">
              <a:ea typeface="Calibri" pitchFamily="34" charset="0"/>
              <a:cs typeface="Times New Roman" pitchFamily="18" charset="0"/>
            </a:endParaRPr>
          </a:p>
          <a:p>
            <a:pPr marL="1090612" indent="-457200">
              <a:lnSpc>
                <a:spcPct val="150000"/>
              </a:lnSpc>
              <a:spcBef>
                <a:spcPct val="0"/>
              </a:spcBef>
              <a:buFont typeface="+mj-lt"/>
              <a:buAutoNum type="arabicParenR"/>
              <a:defRPr/>
            </a:pPr>
            <a:r>
              <a:rPr lang="en-US" altLang="en-US" sz="2400" dirty="0" smtClean="0">
                <a:ea typeface="Calibri" pitchFamily="34" charset="0"/>
                <a:cs typeface="Times New Roman" pitchFamily="18" charset="0"/>
              </a:rPr>
              <a:t>Printing and related supplies</a:t>
            </a:r>
          </a:p>
          <a:p>
            <a:pPr marL="1090612" indent="-457200">
              <a:lnSpc>
                <a:spcPct val="150000"/>
              </a:lnSpc>
              <a:spcBef>
                <a:spcPct val="0"/>
              </a:spcBef>
              <a:buFont typeface="+mj-lt"/>
              <a:buAutoNum type="arabicParenR"/>
              <a:defRPr/>
            </a:pPr>
            <a:r>
              <a:rPr lang="en-US" altLang="en-US" sz="2400" dirty="0" smtClean="0">
                <a:ea typeface="Calibri" pitchFamily="34" charset="0"/>
                <a:cs typeface="Times New Roman" pitchFamily="18" charset="0"/>
              </a:rPr>
              <a:t>Leased motor vehicles</a:t>
            </a:r>
          </a:p>
          <a:p>
            <a:pPr marL="1090612" indent="-457200">
              <a:lnSpc>
                <a:spcPct val="150000"/>
              </a:lnSpc>
              <a:spcBef>
                <a:spcPct val="0"/>
              </a:spcBef>
              <a:buFont typeface="+mj-lt"/>
              <a:buAutoNum type="arabicParenR"/>
              <a:defRPr/>
            </a:pPr>
            <a:r>
              <a:rPr lang="en-US" altLang="en-US" sz="2400" dirty="0" smtClean="0">
                <a:ea typeface="Calibri" pitchFamily="34" charset="0"/>
                <a:cs typeface="Times New Roman" pitchFamily="18" charset="0"/>
              </a:rPr>
              <a:t>Strategic and critical materials </a:t>
            </a:r>
          </a:p>
          <a:p>
            <a:pPr marL="1090612" indent="-457200">
              <a:lnSpc>
                <a:spcPct val="150000"/>
              </a:lnSpc>
              <a:spcBef>
                <a:spcPct val="0"/>
              </a:spcBef>
              <a:buFont typeface="+mj-lt"/>
              <a:buAutoNum type="arabicParenR"/>
              <a:defRPr/>
            </a:pPr>
            <a:r>
              <a:rPr lang="en-US" altLang="en-US" sz="2400" dirty="0" smtClean="0">
                <a:ea typeface="Calibri" pitchFamily="34" charset="0"/>
                <a:cs typeface="Times New Roman" pitchFamily="18" charset="0"/>
              </a:rPr>
              <a:t>Helium</a:t>
            </a: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altLang="en-US" dirty="0" smtClean="0"/>
              <a:t>Use of Other Mandatory Sources (8.003)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57C1F-141E-4E99-8680-33860152C0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IH OALM">
      <a:dk1>
        <a:srgbClr val="2F2B20"/>
      </a:dk1>
      <a:lt1>
        <a:srgbClr val="FFFFFF"/>
      </a:lt1>
      <a:dk2>
        <a:srgbClr val="5F5F5F"/>
      </a:dk2>
      <a:lt2>
        <a:srgbClr val="8DB6CD"/>
      </a:lt2>
      <a:accent1>
        <a:srgbClr val="6699CC"/>
      </a:accent1>
      <a:accent2>
        <a:srgbClr val="009ACD"/>
      </a:accent2>
      <a:accent3>
        <a:srgbClr val="9CBEBD"/>
      </a:accent3>
      <a:accent4>
        <a:srgbClr val="95A39D"/>
      </a:accent4>
      <a:accent5>
        <a:srgbClr val="CC3399"/>
      </a:accent5>
      <a:accent6>
        <a:srgbClr val="800080"/>
      </a:accent6>
      <a:hlink>
        <a:srgbClr val="009ACD"/>
      </a:hlink>
      <a:folHlink>
        <a:srgbClr val="CC33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2831</TotalTime>
  <Words>272</Words>
  <Application>Microsoft Office PowerPoint</Application>
  <PresentationFormat>On-screen Show (4:3)</PresentationFormat>
  <Paragraphs>47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Prioritizing Sources of Supplies and Services  for Use by the Government  FAR Final Rule Effective January 30, 2014</vt:lpstr>
      <vt:lpstr>Overview</vt:lpstr>
      <vt:lpstr>Supplies</vt:lpstr>
      <vt:lpstr>Services</vt:lpstr>
      <vt:lpstr>Use of Other Mandatory Sources (8.003)</vt:lpstr>
    </vt:vector>
  </TitlesOfParts>
  <Company>NIH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 8 Priority Sources</dc:title>
  <dc:subject>FAR 8 Priority Sources</dc:subject>
  <dc:creator>NIH/OD/OALM/OAMP/DSAPS</dc:creator>
  <dc:description>508 compliant 5/13/2014</dc:description>
  <cp:lastModifiedBy>Kaminski, Sue (NIH/OD) [E]</cp:lastModifiedBy>
  <cp:revision>102</cp:revision>
  <cp:lastPrinted>2014-01-29T18:43:58Z</cp:lastPrinted>
  <dcterms:created xsi:type="dcterms:W3CDTF">2013-05-13T17:33:41Z</dcterms:created>
  <dcterms:modified xsi:type="dcterms:W3CDTF">2014-05-13T18:22:18Z</dcterms:modified>
</cp:coreProperties>
</file>