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98" r:id="rId2"/>
    <p:sldId id="299" r:id="rId3"/>
    <p:sldId id="300" r:id="rId4"/>
    <p:sldId id="302" r:id="rId5"/>
    <p:sldId id="303" r:id="rId6"/>
    <p:sldId id="305" r:id="rId7"/>
    <p:sldId id="306" r:id="rId8"/>
  </p:sldIdLst>
  <p:sldSz cx="9144000" cy="6858000" type="screen4x3"/>
  <p:notesSz cx="6858000" cy="924718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28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28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28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28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28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28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28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28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28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DB6CD"/>
    <a:srgbClr val="009ACD"/>
    <a:srgbClr val="6699CC"/>
    <a:srgbClr val="800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78" autoAdjust="0"/>
    <p:restoredTop sz="86482" autoAdjust="0"/>
  </p:normalViewPr>
  <p:slideViewPr>
    <p:cSldViewPr>
      <p:cViewPr>
        <p:scale>
          <a:sx n="70" d="100"/>
          <a:sy n="70" d="100"/>
        </p:scale>
        <p:origin x="-1158" y="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57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83638"/>
            <a:ext cx="2971800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783638"/>
            <a:ext cx="2971800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195D79FB-FEA7-4395-914B-330B4199A5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7748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242" tIns="45121" rIns="90242" bIns="45121" numCol="1" anchor="t" anchorCtr="0" compatLnSpc="1">
            <a:prstTxWarp prst="textNoShape">
              <a:avLst/>
            </a:prstTxWarp>
          </a:bodyPr>
          <a:lstStyle>
            <a:lvl1pPr defTabSz="901700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242" tIns="45121" rIns="90242" bIns="45121" numCol="1" anchor="t" anchorCtr="0" compatLnSpc="1">
            <a:prstTxWarp prst="textNoShape">
              <a:avLst/>
            </a:prstTxWarp>
          </a:bodyPr>
          <a:lstStyle>
            <a:lvl1pPr algn="r" defTabSz="901700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7600" y="695325"/>
            <a:ext cx="4622800" cy="3467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4213" y="4392613"/>
            <a:ext cx="5489575" cy="4159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242" tIns="45121" rIns="90242" bIns="4512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85225"/>
            <a:ext cx="297180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242" tIns="45121" rIns="90242" bIns="45121" numCol="1" anchor="b" anchorCtr="0" compatLnSpc="1">
            <a:prstTxWarp prst="textNoShape">
              <a:avLst/>
            </a:prstTxWarp>
          </a:bodyPr>
          <a:lstStyle>
            <a:lvl1pPr defTabSz="901700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785225"/>
            <a:ext cx="297180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242" tIns="45121" rIns="90242" bIns="45121" numCol="1" anchor="b" anchorCtr="0" compatLnSpc="1">
            <a:prstTxWarp prst="textNoShape">
              <a:avLst/>
            </a:prstTxWarp>
          </a:bodyPr>
          <a:lstStyle>
            <a:lvl1pPr algn="r" defTabSz="901700">
              <a:defRPr sz="1200" smtClean="0"/>
            </a:lvl1pPr>
          </a:lstStyle>
          <a:p>
            <a:pPr>
              <a:defRPr/>
            </a:pPr>
            <a:fld id="{09A332E1-B014-42BB-B2D6-14FC17F579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06218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2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2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2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2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28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9A332E1-B014-42BB-B2D6-14FC17F57917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177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9A332E1-B014-42BB-B2D6-14FC17F57917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1870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8EB461-FB84-41AB-B209-8C35727E13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2308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105D7E-E3B5-4916-ACE7-0AF5CEC3D3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1667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D7FFF3-78B1-4411-B464-4792481A05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3598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F8AAF3-ECA2-4644-94FE-AB7E2C53B6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9109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287D27-F0A2-48E2-91A3-01DEE223C9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18346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245158-E0A3-4EF5-8607-CC05A02F37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6060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78AD69-06A1-4943-AE81-DD0B4FFF18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0508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78C902-2462-43D4-B965-D9E0D7C2AF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6282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4976B6-7F13-419E-AFA2-76FF399F28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1094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63FD93-B005-452A-BFA6-1A2947F6E8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8376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5B55EB-9935-41BD-A872-997D3C33CA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7429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8"/>
          <p:cNvSpPr>
            <a:spLocks noChangeArrowheads="1"/>
          </p:cNvSpPr>
          <p:nvPr userDrawn="1"/>
        </p:nvSpPr>
        <p:spPr bwMode="auto">
          <a:xfrm>
            <a:off x="0" y="6400800"/>
            <a:ext cx="9144000" cy="457200"/>
          </a:xfrm>
          <a:prstGeom prst="rect">
            <a:avLst/>
          </a:prstGeom>
          <a:solidFill>
            <a:srgbClr val="8DB6C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76400" y="609600"/>
            <a:ext cx="5791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0" y="0"/>
            <a:ext cx="9144000" cy="457200"/>
          </a:xfrm>
          <a:prstGeom prst="rect">
            <a:avLst/>
          </a:prstGeom>
          <a:solidFill>
            <a:srgbClr val="8000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8175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ACE9EED8-7AA3-48C6-8D5A-6DE7431C9F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3" name="Picture 11" descr="3-color OALM logo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33400"/>
            <a:ext cx="161925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12" descr="NIH_Logo_thumb2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39138" y="533400"/>
            <a:ext cx="666750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5" name="Picture 13" descr="HHS_Logo_large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533400"/>
            <a:ext cx="731838" cy="665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800080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80008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pitchFamily="28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80008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pitchFamily="28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80008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pitchFamily="28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80008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pitchFamily="28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000" b="1">
          <a:solidFill>
            <a:srgbClr val="80008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pitchFamily="28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000" b="1">
          <a:solidFill>
            <a:srgbClr val="80008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pitchFamily="28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000" b="1">
          <a:solidFill>
            <a:srgbClr val="80008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pitchFamily="28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000" b="1">
          <a:solidFill>
            <a:srgbClr val="80008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pitchFamily="28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9ACD"/>
        </a:buClr>
        <a:buSzPct val="110000"/>
        <a:buFont typeface="Wingdings" pitchFamily="2" charset="2"/>
        <a:buChar char="Ø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200" dirty="0" smtClean="0"/>
              <a:t>Financial Conflict of Interest (FCOI) </a:t>
            </a:r>
            <a:br>
              <a:rPr lang="en-US" sz="3200" dirty="0" smtClean="0"/>
            </a:br>
            <a:r>
              <a:rPr lang="en-US" sz="3200" dirty="0" smtClean="0"/>
              <a:t>Revised </a:t>
            </a:r>
            <a:r>
              <a:rPr lang="en-US" sz="3200" dirty="0"/>
              <a:t>CFR Regulations</a:t>
            </a: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2800" dirty="0"/>
              <a:t>45 CFR Part 94 “Responsible Prospective Contractors”</a:t>
            </a:r>
          </a:p>
          <a:p>
            <a:endParaRPr lang="en-US" sz="1200" dirty="0" smtClean="0"/>
          </a:p>
          <a:p>
            <a:endParaRPr lang="en-US" sz="1200" dirty="0"/>
          </a:p>
          <a:p>
            <a:r>
              <a:rPr lang="en-US" sz="1200" dirty="0" smtClean="0"/>
              <a:t>Office </a:t>
            </a:r>
            <a:r>
              <a:rPr lang="en-US" sz="1200" dirty="0"/>
              <a:t>of Acquisition and Logistics Management (OAMP)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F8AAF3-ECA2-4644-94FE-AB7E2C53B6BD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291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FCOI Regulatory Purpose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900" b="1" dirty="0" smtClean="0"/>
              <a:t>Contractors/Subcontractors/Institutions Role:</a:t>
            </a:r>
          </a:p>
          <a:p>
            <a:pPr marL="0" indent="0">
              <a:buNone/>
            </a:pPr>
            <a:endParaRPr lang="en-US" sz="2000" b="1" dirty="0"/>
          </a:p>
          <a:p>
            <a:pPr marL="0" indent="0">
              <a:buNone/>
            </a:pPr>
            <a:r>
              <a:rPr lang="en-US" sz="2600" dirty="0" smtClean="0"/>
              <a:t>To eliminate biased objectivity or the public perception of bias in the design, conduct and reporting of research acquired in support of the NIH mission</a:t>
            </a:r>
            <a:endParaRPr lang="en-US" sz="2600" dirty="0"/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F8AAF3-ECA2-4644-94FE-AB7E2C53B6BD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801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45 CFR 94 Responsible Prospective Contractor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/>
              <a:t>Applicability – All NIH Funded Research</a:t>
            </a:r>
          </a:p>
          <a:p>
            <a:pPr marL="0" indent="0">
              <a:buNone/>
            </a:pPr>
            <a:endParaRPr lang="en-US" sz="2000" dirty="0" smtClean="0"/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NIH </a:t>
            </a:r>
            <a:r>
              <a:rPr lang="en-US" sz="2000" dirty="0"/>
              <a:t>Research and Development </a:t>
            </a:r>
            <a:r>
              <a:rPr lang="en-US" sz="2000" dirty="0" smtClean="0"/>
              <a:t>Contracts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Academic </a:t>
            </a:r>
            <a:r>
              <a:rPr lang="en-US" sz="2000" dirty="0"/>
              <a:t>institutions, Non-Profit &amp; Commercial Organizations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Contracts </a:t>
            </a:r>
            <a:r>
              <a:rPr lang="en-US" sz="2000" dirty="0"/>
              <a:t>&amp; Subcontracts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Task </a:t>
            </a:r>
            <a:r>
              <a:rPr lang="en-US" sz="2000" dirty="0"/>
              <a:t>orders, Delivery orders, BPAs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Competitively </a:t>
            </a:r>
            <a:r>
              <a:rPr lang="en-US" sz="2000" dirty="0"/>
              <a:t>solicited and sole sourced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b="1" dirty="0"/>
              <a:t>Does not apply to:  SBIR Phase I/ STTR Contracts</a:t>
            </a: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F8AAF3-ECA2-4644-94FE-AB7E2C53B6B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4880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Overview </a:t>
            </a:r>
            <a:br>
              <a:rPr lang="en-US" sz="3600" dirty="0"/>
            </a:br>
            <a:r>
              <a:rPr lang="en-US" sz="3600" dirty="0"/>
              <a:t>45 CFR 94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/>
              <a:t>Contractor/ Institutional Requirements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endParaRPr lang="en-US" sz="2000" dirty="0" smtClean="0"/>
          </a:p>
          <a:p>
            <a:pPr>
              <a:buFont typeface="Arial" pitchFamily="34" charset="0"/>
              <a:buChar char="•"/>
            </a:pPr>
            <a:r>
              <a:rPr lang="en-US" sz="2400" dirty="0"/>
              <a:t>FCOI </a:t>
            </a:r>
            <a:r>
              <a:rPr lang="en-US" sz="2400" dirty="0" smtClean="0"/>
              <a:t>Policy </a:t>
            </a:r>
            <a:r>
              <a:rPr lang="en-US" sz="2400" dirty="0"/>
              <a:t>Implementation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/>
              <a:t>Evaluation of Significant Financial Interest (SFI)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/>
              <a:t>FCOI Identification 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/>
              <a:t>FCOI Management </a:t>
            </a:r>
            <a:r>
              <a:rPr lang="en-US" sz="2400" dirty="0" smtClean="0"/>
              <a:t>/ Mitigation </a:t>
            </a:r>
            <a:r>
              <a:rPr lang="en-US" sz="2400" dirty="0"/>
              <a:t>Plans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/>
              <a:t>FCOI Public Transparency 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/>
              <a:t>FCOI Reporting requirements to NIH/ COs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287D27-F0A2-48E2-91A3-01DEE223C9B2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645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200" dirty="0"/>
              <a:t>2011 FCOI </a:t>
            </a:r>
            <a:r>
              <a:rPr lang="fr-FR" sz="3200" dirty="0" err="1"/>
              <a:t>Regulation</a:t>
            </a:r>
            <a:r>
              <a:rPr lang="fr-FR" sz="3200" dirty="0"/>
              <a:t/>
            </a:r>
            <a:br>
              <a:rPr lang="fr-FR" sz="3200" dirty="0"/>
            </a:br>
            <a:r>
              <a:rPr lang="fr-FR" sz="3200" dirty="0" err="1"/>
              <a:t>Comprehensive</a:t>
            </a:r>
            <a:r>
              <a:rPr lang="fr-FR" sz="3200" dirty="0"/>
              <a:t> Changes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sz="2200" dirty="0"/>
              <a:t>Definition and Evaluation of Significant Financial Interest </a:t>
            </a:r>
            <a:endParaRPr lang="en-US" sz="2200" dirty="0" smtClean="0"/>
          </a:p>
          <a:p>
            <a:pPr>
              <a:buFont typeface="Wingdings" pitchFamily="2" charset="2"/>
              <a:buChar char="§"/>
            </a:pPr>
            <a:r>
              <a:rPr lang="en-US" sz="2200" dirty="0"/>
              <a:t>Extent of Investigators’ disclosure of information to Institutions regarding </a:t>
            </a:r>
            <a:r>
              <a:rPr lang="en-US" sz="2200" dirty="0" smtClean="0"/>
              <a:t>their Significant </a:t>
            </a:r>
            <a:r>
              <a:rPr lang="en-US" sz="2200" dirty="0"/>
              <a:t>Financial </a:t>
            </a:r>
            <a:r>
              <a:rPr lang="en-US" sz="2200" dirty="0" smtClean="0"/>
              <a:t>Interests</a:t>
            </a:r>
            <a:endParaRPr lang="en-US" sz="2200" dirty="0"/>
          </a:p>
          <a:p>
            <a:pPr>
              <a:buFont typeface="Wingdings" pitchFamily="2" charset="2"/>
              <a:buChar char="§"/>
            </a:pPr>
            <a:r>
              <a:rPr lang="en-US" sz="2200" dirty="0"/>
              <a:t>Institutions’ management of identified </a:t>
            </a:r>
            <a:r>
              <a:rPr lang="en-US" sz="2200" dirty="0" smtClean="0"/>
              <a:t>FCOIs</a:t>
            </a:r>
            <a:endParaRPr lang="en-US" sz="2200" dirty="0"/>
          </a:p>
          <a:p>
            <a:pPr>
              <a:buFont typeface="Wingdings" pitchFamily="2" charset="2"/>
              <a:buChar char="§"/>
            </a:pPr>
            <a:r>
              <a:rPr lang="en-US" sz="2200" dirty="0"/>
              <a:t>Information reported to the </a:t>
            </a:r>
            <a:r>
              <a:rPr lang="en-US" sz="2200" dirty="0" smtClean="0"/>
              <a:t>NIH/COs</a:t>
            </a:r>
            <a:endParaRPr lang="en-US" sz="2200" dirty="0"/>
          </a:p>
          <a:p>
            <a:pPr>
              <a:buFont typeface="Wingdings" pitchFamily="2" charset="2"/>
              <a:buChar char="§"/>
            </a:pPr>
            <a:r>
              <a:rPr lang="en-US" sz="2200" dirty="0"/>
              <a:t>Information made accessible to the public (i.e., Institutional FCOI policy and identified FCOIs of senior/key </a:t>
            </a:r>
            <a:r>
              <a:rPr lang="en-US" sz="2200" dirty="0" smtClean="0"/>
              <a:t>personnel) </a:t>
            </a:r>
            <a:endParaRPr lang="en-US" sz="2200" dirty="0"/>
          </a:p>
          <a:p>
            <a:pPr>
              <a:buFont typeface="Wingdings" pitchFamily="2" charset="2"/>
              <a:buChar char="§"/>
            </a:pPr>
            <a:r>
              <a:rPr lang="en-US" sz="2200" dirty="0"/>
              <a:t>Investigator training </a:t>
            </a:r>
          </a:p>
          <a:p>
            <a:pPr marL="0" indent="0">
              <a:buNone/>
            </a:pPr>
            <a:endParaRPr lang="en-US" sz="2000" dirty="0"/>
          </a:p>
          <a:p>
            <a:pPr>
              <a:buFont typeface="Wingdings" pitchFamily="2" charset="2"/>
              <a:buChar char="§"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78AD69-06A1-4943-AE81-DD0B4FFF18BC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514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Compliance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sz="2200" dirty="0"/>
              <a:t>Final </a:t>
            </a:r>
            <a:r>
              <a:rPr lang="en-US" sz="2200" dirty="0" smtClean="0"/>
              <a:t>Notice was published </a:t>
            </a:r>
            <a:r>
              <a:rPr lang="en-US" sz="2200" dirty="0"/>
              <a:t>in the Federal Register on August 25, </a:t>
            </a:r>
            <a:r>
              <a:rPr lang="en-US" sz="2200" dirty="0" smtClean="0"/>
              <a:t>2011 (FCOI Final Rule 8/25/11)</a:t>
            </a:r>
          </a:p>
          <a:p>
            <a:pPr>
              <a:buFont typeface="Arial" pitchFamily="34" charset="0"/>
              <a:buChar char="•"/>
            </a:pPr>
            <a:r>
              <a:rPr lang="en-US" sz="2200" dirty="0"/>
              <a:t>All Contractors applying </a:t>
            </a:r>
            <a:r>
              <a:rPr lang="en-US" sz="2200" dirty="0" smtClean="0"/>
              <a:t>for/or </a:t>
            </a:r>
            <a:r>
              <a:rPr lang="en-US" sz="2200" dirty="0"/>
              <a:t>receiving NIH funding for </a:t>
            </a:r>
            <a:r>
              <a:rPr lang="en-US" sz="2200" dirty="0" smtClean="0"/>
              <a:t>research </a:t>
            </a:r>
            <a:r>
              <a:rPr lang="en-US" sz="2200" dirty="0"/>
              <a:t>are required to have FCOI compliant policies </a:t>
            </a:r>
            <a:endParaRPr lang="en-US" sz="2200" dirty="0" smtClean="0"/>
          </a:p>
          <a:p>
            <a:pPr>
              <a:buFont typeface="Arial" pitchFamily="34" charset="0"/>
              <a:buChar char="•"/>
            </a:pPr>
            <a:r>
              <a:rPr lang="en-US" sz="2200" dirty="0" smtClean="0"/>
              <a:t>Compliance date for contractors and institutions is August </a:t>
            </a:r>
            <a:r>
              <a:rPr lang="en-US" sz="2200" dirty="0"/>
              <a:t>24, 2012 </a:t>
            </a:r>
            <a:r>
              <a:rPr lang="en-US" sz="2200" dirty="0" smtClean="0"/>
              <a:t>– CFR Mandated</a:t>
            </a:r>
            <a:endParaRPr lang="en-US" sz="2200" dirty="0"/>
          </a:p>
          <a:p>
            <a:pPr>
              <a:buFont typeface="Arial" pitchFamily="34" charset="0"/>
              <a:buChar char="•"/>
            </a:pPr>
            <a:r>
              <a:rPr lang="en-US" sz="2200" dirty="0"/>
              <a:t>Subcontractor flow down </a:t>
            </a:r>
            <a:r>
              <a:rPr lang="en-US" sz="2200" dirty="0" smtClean="0"/>
              <a:t>required</a:t>
            </a:r>
          </a:p>
          <a:p>
            <a:pPr>
              <a:buFont typeface="Arial" pitchFamily="34" charset="0"/>
              <a:buChar char="•"/>
            </a:pPr>
            <a:r>
              <a:rPr lang="en-US" sz="2200" dirty="0" smtClean="0"/>
              <a:t>Applicable to all </a:t>
            </a:r>
            <a:r>
              <a:rPr lang="en-US" sz="2200" dirty="0"/>
              <a:t>NIH Research and Development Contracts to academic institutions, non-profit &amp; commercial organizations</a:t>
            </a:r>
          </a:p>
          <a:p>
            <a:pPr>
              <a:buFont typeface="Arial" pitchFamily="34" charset="0"/>
              <a:buChar char="•"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F8AAF3-ECA2-4644-94FE-AB7E2C53B6BD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025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Certification Requirement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smtClean="0"/>
              <a:t>Contractors</a:t>
            </a:r>
            <a:r>
              <a:rPr lang="en-US" sz="2400" dirty="0"/>
              <a:t>/ </a:t>
            </a:r>
            <a:r>
              <a:rPr lang="en-US" sz="2400" dirty="0" smtClean="0"/>
              <a:t>Institutions </a:t>
            </a:r>
            <a:r>
              <a:rPr lang="en-US" sz="2400" dirty="0"/>
              <a:t>are required to </a:t>
            </a:r>
            <a:r>
              <a:rPr lang="en-US" sz="2400" dirty="0" smtClean="0"/>
              <a:t>certify </a:t>
            </a:r>
            <a:r>
              <a:rPr lang="en-US" sz="2400" dirty="0"/>
              <a:t>in each </a:t>
            </a:r>
            <a:r>
              <a:rPr lang="en-US" sz="2400" dirty="0" smtClean="0"/>
              <a:t>contract </a:t>
            </a:r>
            <a:r>
              <a:rPr lang="en-US" sz="2400" dirty="0"/>
              <a:t>proposal </a:t>
            </a:r>
            <a:r>
              <a:rPr lang="en-US" sz="2400" dirty="0" smtClean="0"/>
              <a:t>submission:</a:t>
            </a:r>
          </a:p>
          <a:p>
            <a:pPr marL="0" indent="0">
              <a:buNone/>
            </a:pPr>
            <a:endParaRPr lang="en-US" sz="1400" dirty="0" smtClean="0"/>
          </a:p>
          <a:p>
            <a:pPr>
              <a:buFont typeface="Arial" pitchFamily="34" charset="0"/>
              <a:buChar char="•"/>
            </a:pPr>
            <a:r>
              <a:rPr lang="en-US" sz="2000" dirty="0"/>
              <a:t>Has in effect an up-to-date written and enforced administrative process to identify and manage FCOI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/>
              <a:t>Promotes and </a:t>
            </a:r>
            <a:r>
              <a:rPr lang="en-US" sz="2000" dirty="0" smtClean="0"/>
              <a:t>enforces </a:t>
            </a:r>
            <a:r>
              <a:rPr lang="en-US" sz="2000" dirty="0"/>
              <a:t>Investigator compliance with the FCOI regulation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/>
              <a:t>Manages FCOI, and provide initial </a:t>
            </a:r>
            <a:r>
              <a:rPr lang="en-US" sz="2000" dirty="0" smtClean="0"/>
              <a:t>and </a:t>
            </a:r>
            <a:r>
              <a:rPr lang="en-US" sz="2000" dirty="0"/>
              <a:t>ongoing FCOI reports to Contracting Officers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/>
              <a:t>Agrees to make FCOI and SFI information (including related Contractor/ Institutional reviews and determinations available to NIH upon </a:t>
            </a:r>
            <a:r>
              <a:rPr lang="en-US" sz="2000" dirty="0" smtClean="0"/>
              <a:t>request)</a:t>
            </a:r>
            <a:endParaRPr lang="en-US" sz="2000" dirty="0"/>
          </a:p>
          <a:p>
            <a:pPr>
              <a:buFont typeface="Arial" pitchFamily="34" charset="0"/>
              <a:buChar char="•"/>
            </a:pPr>
            <a:r>
              <a:rPr lang="en-US" sz="2000" dirty="0"/>
              <a:t>Shall fully comply with the regulations requirements</a:t>
            </a:r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F8AAF3-ECA2-4644-94FE-AB7E2C53B6BD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017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2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28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640</TotalTime>
  <Words>357</Words>
  <Application>Microsoft Office PowerPoint</Application>
  <PresentationFormat>On-screen Show (4:3)</PresentationFormat>
  <Paragraphs>59</Paragraphs>
  <Slides>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Blank Presentation</vt:lpstr>
      <vt:lpstr>Financial Conflict of Interest (FCOI)  Revised CFR Regulations</vt:lpstr>
      <vt:lpstr>FCOI Regulatory Purpose</vt:lpstr>
      <vt:lpstr>45 CFR 94 Responsible Prospective Contractor</vt:lpstr>
      <vt:lpstr>Overview  45 CFR 94</vt:lpstr>
      <vt:lpstr>2011 FCOI Regulation Comprehensive Changes</vt:lpstr>
      <vt:lpstr>Compliance</vt:lpstr>
      <vt:lpstr>Certification Requirement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FCOI</dc:title>
  <dc:subject>Financial Conflict of Interest (FCOI) Revised CFR Regulations</dc:subject>
  <dc:creator>NIH/OD/OALM/OAMP/DAPE</dc:creator>
  <cp:keywords/>
  <dc:description>508 compliant</dc:description>
  <cp:lastModifiedBy>kaminsks</cp:lastModifiedBy>
  <cp:revision>63</cp:revision>
  <dcterms:created xsi:type="dcterms:W3CDTF">2008-09-08T14:33:01Z</dcterms:created>
  <dcterms:modified xsi:type="dcterms:W3CDTF">2013-02-01T21:13:57Z</dcterms:modified>
  <cp:category/>
</cp:coreProperties>
</file>