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287" autoAdjust="0"/>
  </p:normalViewPr>
  <p:slideViewPr>
    <p:cSldViewPr snapToGrid="0"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E3E51-835D-4F39-90D7-EC5DAFA28595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970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1D357-888E-4B9B-B3F2-5C35C2A2C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20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1D357-888E-4B9B-B3F2-5C35C2A2C0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94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D1219-E729-48CD-8A1F-157C6DCCF8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42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A2089-27A4-44CC-8C3A-C8D871BF4F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07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6145A-517B-4ED6-817B-666B1188D6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746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D78AC-6672-4E37-912C-B82114C589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33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C6CA-00F8-4BA6-974A-039AAEE775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5EB75-9A00-4F03-ABBE-B8CE0C6EB9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31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6E817-4491-411C-B4CD-EF91E011AD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5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EF85E-D7D2-4B16-87C9-1106E0B04D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2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1BF70-1A18-4BE8-BDA0-82FD87A05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66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5F69B-2D28-4E0C-A3C4-AFE9998044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7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1559E-B283-4A6E-AAB5-83B8CDA618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9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831CE-C800-4FF9-A850-7285E8232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05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786FD3E-E8AE-4AB9-B746-58C740F491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28"/>
          <p:cNvSpPr/>
          <p:nvPr/>
        </p:nvSpPr>
        <p:spPr>
          <a:xfrm>
            <a:off x="3200399" y="734474"/>
            <a:ext cx="2295525" cy="675226"/>
          </a:xfrm>
          <a:custGeom>
            <a:avLst/>
            <a:gdLst>
              <a:gd name="connsiteX0" fmla="*/ 0 w 1493521"/>
              <a:gd name="connsiteY0" fmla="*/ 0 h 1375890"/>
              <a:gd name="connsiteX1" fmla="*/ 1493521 w 1493521"/>
              <a:gd name="connsiteY1" fmla="*/ 0 h 1375890"/>
              <a:gd name="connsiteX2" fmla="*/ 1493521 w 1493521"/>
              <a:gd name="connsiteY2" fmla="*/ 1375890 h 1375890"/>
              <a:gd name="connsiteX3" fmla="*/ 0 w 1493521"/>
              <a:gd name="connsiteY3" fmla="*/ 1375890 h 1375890"/>
              <a:gd name="connsiteX4" fmla="*/ 0 w 1493521"/>
              <a:gd name="connsiteY4" fmla="*/ 0 h 1375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521" h="1375890">
                <a:moveTo>
                  <a:pt x="0" y="0"/>
                </a:moveTo>
                <a:lnTo>
                  <a:pt x="1493521" y="0"/>
                </a:lnTo>
                <a:lnTo>
                  <a:pt x="1493521" y="1375890"/>
                </a:lnTo>
                <a:lnTo>
                  <a:pt x="0" y="137589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0160" tIns="10160" rIns="10160" bIns="1016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Raymond Dillon</a:t>
            </a:r>
            <a:r>
              <a:rPr lang="en-US" sz="1400" b="1" dirty="0">
                <a:latin typeface="Calibri" pitchFamily="34" charset="0"/>
                <a:cs typeface="Times New Roman" pitchFamily="18" charset="0"/>
              </a:rPr>
              <a:t/>
            </a:r>
            <a:br>
              <a:rPr lang="en-US" sz="1400" b="1" dirty="0">
                <a:latin typeface="Calibri" pitchFamily="34" charset="0"/>
                <a:cs typeface="Times New Roman" pitchFamily="18" charset="0"/>
              </a:rPr>
            </a:b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Acting Director</a:t>
            </a:r>
            <a:endParaRPr lang="en-US" sz="14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40944"/>
            <a:ext cx="8552171" cy="715963"/>
          </a:xfrm>
        </p:spPr>
        <p:txBody>
          <a:bodyPr/>
          <a:lstStyle/>
          <a:p>
            <a:pPr eaLnBrk="1" hangingPunct="1"/>
            <a:r>
              <a:rPr lang="en-US" sz="1800" b="1" dirty="0" smtClean="0"/>
              <a:t>Division of Acquisition Policy and Evaluations (DAPE) Organization Chart</a:t>
            </a:r>
          </a:p>
        </p:txBody>
      </p:sp>
      <p:sp>
        <p:nvSpPr>
          <p:cNvPr id="18" name="Freeform 17"/>
          <p:cNvSpPr/>
          <p:nvPr/>
        </p:nvSpPr>
        <p:spPr>
          <a:xfrm>
            <a:off x="6132512" y="1010174"/>
            <a:ext cx="2028825" cy="581025"/>
          </a:xfrm>
          <a:custGeom>
            <a:avLst/>
            <a:gdLst>
              <a:gd name="connsiteX0" fmla="*/ 0 w 1556888"/>
              <a:gd name="connsiteY0" fmla="*/ 0 h 1776301"/>
              <a:gd name="connsiteX1" fmla="*/ 1556888 w 1556888"/>
              <a:gd name="connsiteY1" fmla="*/ 0 h 1776301"/>
              <a:gd name="connsiteX2" fmla="*/ 1556888 w 1556888"/>
              <a:gd name="connsiteY2" fmla="*/ 1776301 h 1776301"/>
              <a:gd name="connsiteX3" fmla="*/ 0 w 1556888"/>
              <a:gd name="connsiteY3" fmla="*/ 1776301 h 1776301"/>
              <a:gd name="connsiteX4" fmla="*/ 0 w 1556888"/>
              <a:gd name="connsiteY4" fmla="*/ 0 h 177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888" h="1776301">
                <a:moveTo>
                  <a:pt x="0" y="0"/>
                </a:moveTo>
                <a:lnTo>
                  <a:pt x="1556888" y="0"/>
                </a:lnTo>
                <a:lnTo>
                  <a:pt x="1556888" y="1776301"/>
                </a:lnTo>
                <a:lnTo>
                  <a:pt x="0" y="1776301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6985" tIns="6985" rIns="6985" bIns="6985" spcCol="1270" anchor="ctr"/>
          <a:lstStyle/>
          <a:p>
            <a:pPr marL="182563"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 dirty="0" smtClean="0">
                <a:latin typeface="Calibri" pitchFamily="34" charset="0"/>
                <a:cs typeface="Times New Roman" pitchFamily="18" charset="0"/>
              </a:rPr>
              <a:t>Noel Prue-Johnson</a:t>
            </a:r>
            <a:endParaRPr lang="en-US" sz="1200" b="1" dirty="0" smtClean="0">
              <a:latin typeface="Calibri" pitchFamily="34" charset="0"/>
              <a:cs typeface="Times New Roman" pitchFamily="18" charset="0"/>
            </a:endParaRPr>
          </a:p>
          <a:p>
            <a:pPr marL="182563"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dirty="0" smtClean="0">
                <a:latin typeface="Calibri" pitchFamily="34" charset="0"/>
                <a:cs typeface="Times New Roman" pitchFamily="18" charset="0"/>
              </a:rPr>
              <a:t>Administrative Support  (Contractor)</a:t>
            </a:r>
            <a:endParaRPr lang="en-US" sz="1200" dirty="0">
              <a:latin typeface="Calibri" pitchFamily="34" charset="0"/>
              <a:cs typeface="Times New Roman" pitchFamily="18" charset="0"/>
            </a:endParaRPr>
          </a:p>
        </p:txBody>
      </p:sp>
      <p:cxnSp>
        <p:nvCxnSpPr>
          <p:cNvPr id="20" name="Straight Connector 19" descr="Connector Line" title="Connector"/>
          <p:cNvCxnSpPr/>
          <p:nvPr/>
        </p:nvCxnSpPr>
        <p:spPr>
          <a:xfrm flipH="1">
            <a:off x="5495924" y="1243537"/>
            <a:ext cx="636588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4779366" y="1946467"/>
            <a:ext cx="2269134" cy="660015"/>
          </a:xfrm>
          <a:custGeom>
            <a:avLst/>
            <a:gdLst>
              <a:gd name="connsiteX0" fmla="*/ 0 w 1440781"/>
              <a:gd name="connsiteY0" fmla="*/ 0 h 2384366"/>
              <a:gd name="connsiteX1" fmla="*/ 1440781 w 1440781"/>
              <a:gd name="connsiteY1" fmla="*/ 0 h 2384366"/>
              <a:gd name="connsiteX2" fmla="*/ 1440781 w 1440781"/>
              <a:gd name="connsiteY2" fmla="*/ 2384366 h 2384366"/>
              <a:gd name="connsiteX3" fmla="*/ 0 w 1440781"/>
              <a:gd name="connsiteY3" fmla="*/ 2384366 h 2384366"/>
              <a:gd name="connsiteX4" fmla="*/ 0 w 1440781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781" h="2384366">
                <a:moveTo>
                  <a:pt x="0" y="0"/>
                </a:moveTo>
                <a:lnTo>
                  <a:pt x="1440781" y="0"/>
                </a:lnTo>
                <a:lnTo>
                  <a:pt x="1440781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0160" tIns="10160" rIns="10160" bIns="10160" spcCol="1270" anchor="ctr"/>
          <a:lstStyle/>
          <a:p>
            <a:pPr marL="182563"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 dirty="0" smtClean="0">
                <a:latin typeface="Calibri" pitchFamily="34" charset="0"/>
                <a:cs typeface="Times New Roman" pitchFamily="18" charset="0"/>
              </a:rPr>
              <a:t>Silver Jones</a:t>
            </a:r>
            <a:endParaRPr lang="en-US" sz="1200" b="1" dirty="0">
              <a:latin typeface="Calibri" pitchFamily="34" charset="0"/>
              <a:cs typeface="Times New Roman" pitchFamily="18" charset="0"/>
            </a:endParaRPr>
          </a:p>
          <a:p>
            <a:pPr marL="177800" algn="ctr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200" dirty="0" smtClean="0">
                <a:latin typeface="Calibri" pitchFamily="34" charset="0"/>
                <a:cs typeface="Times New Roman" pitchFamily="18" charset="0"/>
              </a:rPr>
              <a:t>Procurement Analyst</a:t>
            </a:r>
            <a:endParaRPr lang="en-US" sz="1200" dirty="0">
              <a:latin typeface="Calibri" pitchFamily="34" charset="0"/>
            </a:endParaRPr>
          </a:p>
        </p:txBody>
      </p:sp>
      <p:cxnSp>
        <p:nvCxnSpPr>
          <p:cNvPr id="66" name="Straight Connector 65" descr="Connector Line" title="Connector Line"/>
          <p:cNvCxnSpPr/>
          <p:nvPr/>
        </p:nvCxnSpPr>
        <p:spPr>
          <a:xfrm flipH="1">
            <a:off x="4151875" y="1409700"/>
            <a:ext cx="790" cy="2840467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 descr="Connector Line" title="Connector"/>
          <p:cNvCxnSpPr/>
          <p:nvPr/>
        </p:nvCxnSpPr>
        <p:spPr>
          <a:xfrm flipH="1">
            <a:off x="4129581" y="2276475"/>
            <a:ext cx="636588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 descr="Connector Line" title="Connector"/>
          <p:cNvCxnSpPr/>
          <p:nvPr/>
        </p:nvCxnSpPr>
        <p:spPr>
          <a:xfrm flipH="1">
            <a:off x="4129581" y="3266840"/>
            <a:ext cx="636588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 descr="Connector Line" title="Connector"/>
          <p:cNvCxnSpPr/>
          <p:nvPr/>
        </p:nvCxnSpPr>
        <p:spPr>
          <a:xfrm flipH="1">
            <a:off x="3492993" y="2276475"/>
            <a:ext cx="636588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 descr="Connector Line" title="Connector"/>
          <p:cNvCxnSpPr/>
          <p:nvPr/>
        </p:nvCxnSpPr>
        <p:spPr>
          <a:xfrm flipH="1">
            <a:off x="3492993" y="3266840"/>
            <a:ext cx="636588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 descr="Connector Line" title="Connector"/>
          <p:cNvCxnSpPr/>
          <p:nvPr/>
        </p:nvCxnSpPr>
        <p:spPr>
          <a:xfrm flipH="1">
            <a:off x="3509449" y="4250167"/>
            <a:ext cx="642426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Freeform 47"/>
          <p:cNvSpPr/>
          <p:nvPr/>
        </p:nvSpPr>
        <p:spPr>
          <a:xfrm>
            <a:off x="1217113" y="1946466"/>
            <a:ext cx="2269134" cy="660015"/>
          </a:xfrm>
          <a:custGeom>
            <a:avLst/>
            <a:gdLst>
              <a:gd name="connsiteX0" fmla="*/ 0 w 1440781"/>
              <a:gd name="connsiteY0" fmla="*/ 0 h 2384366"/>
              <a:gd name="connsiteX1" fmla="*/ 1440781 w 1440781"/>
              <a:gd name="connsiteY1" fmla="*/ 0 h 2384366"/>
              <a:gd name="connsiteX2" fmla="*/ 1440781 w 1440781"/>
              <a:gd name="connsiteY2" fmla="*/ 2384366 h 2384366"/>
              <a:gd name="connsiteX3" fmla="*/ 0 w 1440781"/>
              <a:gd name="connsiteY3" fmla="*/ 2384366 h 2384366"/>
              <a:gd name="connsiteX4" fmla="*/ 0 w 1440781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781" h="2384366">
                <a:moveTo>
                  <a:pt x="0" y="0"/>
                </a:moveTo>
                <a:lnTo>
                  <a:pt x="1440781" y="0"/>
                </a:lnTo>
                <a:lnTo>
                  <a:pt x="1440781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0160" tIns="10160" rIns="10160" bIns="10160" spcCol="1270" anchor="ctr"/>
          <a:lstStyle/>
          <a:p>
            <a:pPr marL="182563"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John DeCenzo </a:t>
            </a:r>
            <a:endParaRPr lang="en-US" sz="1200" b="1" dirty="0" smtClean="0">
              <a:latin typeface="Calibri" pitchFamily="34" charset="0"/>
              <a:cs typeface="Times New Roman" pitchFamily="18" charset="0"/>
            </a:endParaRPr>
          </a:p>
          <a:p>
            <a:pPr marL="182563"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dirty="0" smtClean="0">
                <a:latin typeface="Calibri" pitchFamily="34" charset="0"/>
                <a:cs typeface="Times New Roman" pitchFamily="18" charset="0"/>
              </a:rPr>
              <a:t>Procurement Analyst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4766169" y="2932594"/>
            <a:ext cx="2269134" cy="660015"/>
          </a:xfrm>
          <a:custGeom>
            <a:avLst/>
            <a:gdLst>
              <a:gd name="connsiteX0" fmla="*/ 0 w 1440781"/>
              <a:gd name="connsiteY0" fmla="*/ 0 h 2384366"/>
              <a:gd name="connsiteX1" fmla="*/ 1440781 w 1440781"/>
              <a:gd name="connsiteY1" fmla="*/ 0 h 2384366"/>
              <a:gd name="connsiteX2" fmla="*/ 1440781 w 1440781"/>
              <a:gd name="connsiteY2" fmla="*/ 2384366 h 2384366"/>
              <a:gd name="connsiteX3" fmla="*/ 0 w 1440781"/>
              <a:gd name="connsiteY3" fmla="*/ 2384366 h 2384366"/>
              <a:gd name="connsiteX4" fmla="*/ 0 w 1440781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781" h="2384366">
                <a:moveTo>
                  <a:pt x="0" y="0"/>
                </a:moveTo>
                <a:lnTo>
                  <a:pt x="1440781" y="0"/>
                </a:lnTo>
                <a:lnTo>
                  <a:pt x="1440781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0160" tIns="10160" rIns="10160" bIns="10160" spcCol="1270" anchor="ctr"/>
          <a:lstStyle/>
          <a:p>
            <a:pPr marL="177800" algn="ctr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200" b="1" dirty="0" smtClean="0">
                <a:latin typeface="Calibri" pitchFamily="34" charset="0"/>
                <a:cs typeface="Times New Roman" pitchFamily="18" charset="0"/>
              </a:rPr>
              <a:t>Maureen Turner-Cooper</a:t>
            </a:r>
            <a:endParaRPr lang="en-US" sz="1200" b="1" dirty="0">
              <a:latin typeface="Calibri" pitchFamily="34" charset="0"/>
              <a:cs typeface="Times New Roman" pitchFamily="18" charset="0"/>
            </a:endParaRPr>
          </a:p>
          <a:p>
            <a:pPr marL="177800" algn="ctr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200" dirty="0" smtClean="0">
                <a:latin typeface="Calibri" pitchFamily="34" charset="0"/>
                <a:cs typeface="Times New Roman" pitchFamily="18" charset="0"/>
              </a:rPr>
              <a:t>Procurement Analyst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1223859" y="2936832"/>
            <a:ext cx="2269134" cy="660015"/>
          </a:xfrm>
          <a:custGeom>
            <a:avLst/>
            <a:gdLst>
              <a:gd name="connsiteX0" fmla="*/ 0 w 1440781"/>
              <a:gd name="connsiteY0" fmla="*/ 0 h 2384366"/>
              <a:gd name="connsiteX1" fmla="*/ 1440781 w 1440781"/>
              <a:gd name="connsiteY1" fmla="*/ 0 h 2384366"/>
              <a:gd name="connsiteX2" fmla="*/ 1440781 w 1440781"/>
              <a:gd name="connsiteY2" fmla="*/ 2384366 h 2384366"/>
              <a:gd name="connsiteX3" fmla="*/ 0 w 1440781"/>
              <a:gd name="connsiteY3" fmla="*/ 2384366 h 2384366"/>
              <a:gd name="connsiteX4" fmla="*/ 0 w 1440781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781" h="2384366">
                <a:moveTo>
                  <a:pt x="0" y="0"/>
                </a:moveTo>
                <a:lnTo>
                  <a:pt x="1440781" y="0"/>
                </a:lnTo>
                <a:lnTo>
                  <a:pt x="1440781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0160" tIns="10160" rIns="10160" bIns="10160" spcCol="1270" anchor="ctr"/>
          <a:lstStyle/>
          <a:p>
            <a:pPr marL="177800" algn="ctr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200" b="1" dirty="0" smtClean="0">
                <a:latin typeface="Calibri" pitchFamily="34" charset="0"/>
                <a:cs typeface="Times New Roman" pitchFamily="18" charset="0"/>
              </a:rPr>
              <a:t>Derrick Montford</a:t>
            </a:r>
            <a:endParaRPr lang="en-US" sz="1200" b="1" dirty="0">
              <a:latin typeface="Calibri" pitchFamily="34" charset="0"/>
              <a:cs typeface="Times New Roman" pitchFamily="18" charset="0"/>
            </a:endParaRPr>
          </a:p>
          <a:p>
            <a:pPr marL="177800" algn="ctr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200" dirty="0" smtClean="0">
                <a:latin typeface="Calibri" pitchFamily="34" charset="0"/>
                <a:cs typeface="Times New Roman" pitchFamily="18" charset="0"/>
              </a:rPr>
              <a:t>Procurement Analyst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1217113" y="3932016"/>
            <a:ext cx="2269134" cy="660015"/>
          </a:xfrm>
          <a:custGeom>
            <a:avLst/>
            <a:gdLst>
              <a:gd name="connsiteX0" fmla="*/ 0 w 1440781"/>
              <a:gd name="connsiteY0" fmla="*/ 0 h 2384366"/>
              <a:gd name="connsiteX1" fmla="*/ 1440781 w 1440781"/>
              <a:gd name="connsiteY1" fmla="*/ 0 h 2384366"/>
              <a:gd name="connsiteX2" fmla="*/ 1440781 w 1440781"/>
              <a:gd name="connsiteY2" fmla="*/ 2384366 h 2384366"/>
              <a:gd name="connsiteX3" fmla="*/ 0 w 1440781"/>
              <a:gd name="connsiteY3" fmla="*/ 2384366 h 2384366"/>
              <a:gd name="connsiteX4" fmla="*/ 0 w 1440781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781" h="2384366">
                <a:moveTo>
                  <a:pt x="0" y="0"/>
                </a:moveTo>
                <a:lnTo>
                  <a:pt x="1440781" y="0"/>
                </a:lnTo>
                <a:lnTo>
                  <a:pt x="1440781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0160" tIns="10160" rIns="10160" bIns="10160" spcCol="1270" anchor="ctr"/>
          <a:lstStyle/>
          <a:p>
            <a:pPr marL="177800" algn="ctr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200" b="1" dirty="0" smtClean="0">
                <a:latin typeface="Calibri" pitchFamily="34" charset="0"/>
                <a:cs typeface="Times New Roman" pitchFamily="18" charset="0"/>
              </a:rPr>
              <a:t>Darlene Walls</a:t>
            </a:r>
            <a:endParaRPr lang="en-US" sz="1200" b="1" dirty="0">
              <a:latin typeface="Calibri" pitchFamily="34" charset="0"/>
              <a:cs typeface="Times New Roman" pitchFamily="18" charset="0"/>
            </a:endParaRPr>
          </a:p>
          <a:p>
            <a:pPr marL="177800" algn="ctr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200" dirty="0" smtClean="0">
                <a:latin typeface="Calibri" pitchFamily="34" charset="0"/>
                <a:cs typeface="Times New Roman" pitchFamily="18" charset="0"/>
              </a:rPr>
              <a:t>Procurement Analyst</a:t>
            </a:r>
            <a:endParaRPr lang="en-US" sz="1200" dirty="0">
              <a:latin typeface="Calibri" pitchFamily="34" charset="0"/>
            </a:endParaRPr>
          </a:p>
        </p:txBody>
      </p:sp>
      <p:cxnSp>
        <p:nvCxnSpPr>
          <p:cNvPr id="6" name="Straight Connector 5" title="connector line"/>
          <p:cNvCxnSpPr/>
          <p:nvPr/>
        </p:nvCxnSpPr>
        <p:spPr>
          <a:xfrm>
            <a:off x="4151875" y="1443887"/>
            <a:ext cx="789" cy="6483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41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Division of Acquisition Policy and Evaluations (DAPE) Organization Chart</vt:lpstr>
    </vt:vector>
  </TitlesOfParts>
  <Company>NIH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DAPE Org Chart 8/14/17</dc:title>
  <dc:subject>DAPE Org Chart 8/14/17</dc:subject>
  <dc:creator>NIH/OD/OALM/OAMP/DAPE</dc:creator>
  <cp:lastModifiedBy>Kaminski, Sue (NIH/OD) [E]</cp:lastModifiedBy>
  <cp:revision>173</cp:revision>
  <dcterms:created xsi:type="dcterms:W3CDTF">2007-01-17T04:06:35Z</dcterms:created>
  <dcterms:modified xsi:type="dcterms:W3CDTF">2017-08-14T14:47:52Z</dcterms:modified>
</cp:coreProperties>
</file>