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71" autoAdjust="0"/>
  </p:normalViewPr>
  <p:slideViewPr>
    <p:cSldViewPr>
      <p:cViewPr>
        <p:scale>
          <a:sx n="81" d="100"/>
          <a:sy n="81" d="100"/>
        </p:scale>
        <p:origin x="-1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1B825-93AC-4BE6-9957-AFA0E6B017D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B95CAA-79BF-4389-8B3C-CD6DDF359187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CIO-SP3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Image listing the following heading: &quot;CIO-SP3&quot;."/>
        </a:ext>
      </dgm:extLst>
    </dgm:pt>
    <dgm:pt modelId="{C0D17B67-D3BE-4222-8F4F-75CAAD2572BB}" type="parTrans" cxnId="{AA9E1EB8-6886-4521-8F78-1447BE077D7F}">
      <dgm:prSet/>
      <dgm:spPr/>
      <dgm:t>
        <a:bodyPr/>
        <a:lstStyle/>
        <a:p>
          <a:endParaRPr lang="en-US"/>
        </a:p>
      </dgm:t>
    </dgm:pt>
    <dgm:pt modelId="{87023A94-D829-4204-92B4-9CBD68BCC6ED}" type="sibTrans" cxnId="{AA9E1EB8-6886-4521-8F78-1447BE077D7F}">
      <dgm:prSet/>
      <dgm:spPr/>
      <dgm:t>
        <a:bodyPr/>
        <a:lstStyle/>
        <a:p>
          <a:endParaRPr lang="en-US"/>
        </a:p>
      </dgm:t>
    </dgm:pt>
    <dgm:pt modelId="{BBBD4375-534E-479A-A7BF-C0A3E1A304B9}">
      <dgm:prSet/>
      <dgm:spPr/>
      <dgm:t>
        <a:bodyPr/>
        <a:lstStyle/>
        <a:p>
          <a:pPr rtl="0"/>
          <a:r>
            <a:rPr lang="en-US" dirty="0" smtClean="0"/>
            <a:t>53 Contract Holders </a:t>
          </a:r>
          <a:endParaRPr lang="en-US" dirty="0"/>
        </a:p>
      </dgm:t>
    </dgm:pt>
    <dgm:pt modelId="{1F6B81AB-CF42-4A16-B257-58BB1909D8C9}" type="parTrans" cxnId="{3E049E45-D0B6-49CF-BF58-AF82D99DB215}">
      <dgm:prSet/>
      <dgm:spPr/>
      <dgm:t>
        <a:bodyPr/>
        <a:lstStyle/>
        <a:p>
          <a:endParaRPr lang="en-US"/>
        </a:p>
      </dgm:t>
    </dgm:pt>
    <dgm:pt modelId="{37DD170C-98AA-41FB-B2DC-3EE37DB8616B}" type="sibTrans" cxnId="{3E049E45-D0B6-49CF-BF58-AF82D99DB215}">
      <dgm:prSet/>
      <dgm:spPr/>
      <dgm:t>
        <a:bodyPr/>
        <a:lstStyle/>
        <a:p>
          <a:endParaRPr lang="en-US"/>
        </a:p>
      </dgm:t>
    </dgm:pt>
    <dgm:pt modelId="{48573F8E-D42D-4CCF-8E44-C7624811CDC2}">
      <dgm:prSet/>
      <dgm:spPr/>
      <dgm:t>
        <a:bodyPr/>
        <a:lstStyle/>
        <a:p>
          <a:pPr rtl="0"/>
          <a:r>
            <a:rPr lang="en-US" dirty="0" smtClean="0"/>
            <a:t>Average ceiling rates 10-15% less than comparable GWACs</a:t>
          </a:r>
          <a:endParaRPr lang="en-US" dirty="0"/>
        </a:p>
      </dgm:t>
    </dgm:pt>
    <dgm:pt modelId="{6B9EA5FE-613F-407B-897B-5FB282EB757F}" type="parTrans" cxnId="{D12DCC4D-2D8D-4ED4-9CFD-DBDF7196A2AE}">
      <dgm:prSet/>
      <dgm:spPr/>
      <dgm:t>
        <a:bodyPr/>
        <a:lstStyle/>
        <a:p>
          <a:endParaRPr lang="en-US"/>
        </a:p>
      </dgm:t>
    </dgm:pt>
    <dgm:pt modelId="{73DD4D68-55CA-43D1-B64B-3ACB00DE5F0D}" type="sibTrans" cxnId="{D12DCC4D-2D8D-4ED4-9CFD-DBDF7196A2AE}">
      <dgm:prSet/>
      <dgm:spPr/>
      <dgm:t>
        <a:bodyPr/>
        <a:lstStyle/>
        <a:p>
          <a:endParaRPr lang="en-US"/>
        </a:p>
      </dgm:t>
    </dgm:pt>
    <dgm:pt modelId="{03D0EED7-51FA-4736-BC24-0E3141CAFBAE}">
      <dgm:prSet/>
      <dgm:spPr/>
      <dgm:t>
        <a:bodyPr/>
        <a:lstStyle/>
        <a:p>
          <a:pPr rtl="0"/>
          <a:r>
            <a:rPr lang="en-US" dirty="0" smtClean="0"/>
            <a:t>CIO-SP3 Small Business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Image listing the following heading: &quot;CIO-SP3 Small Business&quot;."/>
        </a:ext>
      </dgm:extLst>
    </dgm:pt>
    <dgm:pt modelId="{EBA1E718-6A51-4DE8-9975-3726B66F27DF}" type="parTrans" cxnId="{655D80C7-316C-424D-A704-0F70F799BF62}">
      <dgm:prSet/>
      <dgm:spPr/>
      <dgm:t>
        <a:bodyPr/>
        <a:lstStyle/>
        <a:p>
          <a:endParaRPr lang="en-US"/>
        </a:p>
      </dgm:t>
    </dgm:pt>
    <dgm:pt modelId="{D83EE1E0-F1F2-4B92-9AF3-233E59091F9A}" type="sibTrans" cxnId="{655D80C7-316C-424D-A704-0F70F799BF62}">
      <dgm:prSet/>
      <dgm:spPr/>
      <dgm:t>
        <a:bodyPr/>
        <a:lstStyle/>
        <a:p>
          <a:endParaRPr lang="en-US"/>
        </a:p>
      </dgm:t>
    </dgm:pt>
    <dgm:pt modelId="{2935D5EE-2872-4BEE-9306-3E3F6F44C86C}">
      <dgm:prSet/>
      <dgm:spPr/>
      <dgm:t>
        <a:bodyPr/>
        <a:lstStyle/>
        <a:p>
          <a:pPr rtl="0"/>
          <a:r>
            <a:rPr lang="en-US" dirty="0" smtClean="0"/>
            <a:t>92 Contract Holders</a:t>
          </a:r>
          <a:endParaRPr lang="en-US" dirty="0"/>
        </a:p>
      </dgm:t>
    </dgm:pt>
    <dgm:pt modelId="{93B4333C-208D-4974-835D-4B80B60151F2}" type="parTrans" cxnId="{BD892C45-A546-4658-8360-A4CE0B2B8CB5}">
      <dgm:prSet/>
      <dgm:spPr/>
      <dgm:t>
        <a:bodyPr/>
        <a:lstStyle/>
        <a:p>
          <a:endParaRPr lang="en-US"/>
        </a:p>
      </dgm:t>
    </dgm:pt>
    <dgm:pt modelId="{A5D2D084-E0A0-4E0F-8DE2-C8C148BF3DE7}" type="sibTrans" cxnId="{BD892C45-A546-4658-8360-A4CE0B2B8CB5}">
      <dgm:prSet/>
      <dgm:spPr/>
      <dgm:t>
        <a:bodyPr/>
        <a:lstStyle/>
        <a:p>
          <a:endParaRPr lang="en-US"/>
        </a:p>
      </dgm:t>
    </dgm:pt>
    <dgm:pt modelId="{46C9DBCE-6AD1-42DE-97C0-4B90B86DC8DC}">
      <dgm:prSet/>
      <dgm:spPr/>
      <dgm:t>
        <a:bodyPr/>
        <a:lstStyle/>
        <a:p>
          <a:pPr rtl="0"/>
          <a:r>
            <a:rPr lang="en-US" dirty="0" smtClean="0"/>
            <a:t>5 Socioeconomic Categories</a:t>
          </a:r>
          <a:endParaRPr lang="en-US" dirty="0"/>
        </a:p>
      </dgm:t>
    </dgm:pt>
    <dgm:pt modelId="{56FE2832-5E23-48EE-9A9C-D4F6F1B687DB}" type="parTrans" cxnId="{D7E4559D-F15C-46E4-9837-2A949407C4FE}">
      <dgm:prSet/>
      <dgm:spPr/>
      <dgm:t>
        <a:bodyPr/>
        <a:lstStyle/>
        <a:p>
          <a:endParaRPr lang="en-US"/>
        </a:p>
      </dgm:t>
    </dgm:pt>
    <dgm:pt modelId="{1BFCE192-8A42-418D-839F-A7D5362C18FA}" type="sibTrans" cxnId="{D7E4559D-F15C-46E4-9837-2A949407C4FE}">
      <dgm:prSet/>
      <dgm:spPr/>
      <dgm:t>
        <a:bodyPr/>
        <a:lstStyle/>
        <a:p>
          <a:endParaRPr lang="en-US"/>
        </a:p>
      </dgm:t>
    </dgm:pt>
    <dgm:pt modelId="{7CFBBED2-DDC8-49A8-87B9-7803ADC7FEDE}">
      <dgm:prSet/>
      <dgm:spPr/>
      <dgm:t>
        <a:bodyPr/>
        <a:lstStyle/>
        <a:p>
          <a:pPr rtl="0"/>
          <a:r>
            <a:rPr lang="en-US" dirty="0" smtClean="0"/>
            <a:t>Small Business</a:t>
          </a:r>
          <a:endParaRPr lang="en-US" dirty="0"/>
        </a:p>
      </dgm:t>
    </dgm:pt>
    <dgm:pt modelId="{1D08FEA4-5AE9-4B1E-BE3B-35BDE2ADB9FA}" type="parTrans" cxnId="{DF2ECC92-EB61-49AD-B138-C3F2C126EAEC}">
      <dgm:prSet/>
      <dgm:spPr/>
      <dgm:t>
        <a:bodyPr/>
        <a:lstStyle/>
        <a:p>
          <a:endParaRPr lang="en-US"/>
        </a:p>
      </dgm:t>
    </dgm:pt>
    <dgm:pt modelId="{097E3CE1-8DF4-44D5-8D80-1DCF6153F112}" type="sibTrans" cxnId="{DF2ECC92-EB61-49AD-B138-C3F2C126EAEC}">
      <dgm:prSet/>
      <dgm:spPr/>
      <dgm:t>
        <a:bodyPr/>
        <a:lstStyle/>
        <a:p>
          <a:endParaRPr lang="en-US"/>
        </a:p>
      </dgm:t>
    </dgm:pt>
    <dgm:pt modelId="{D79A9ADF-1F06-4073-928C-F51EEBDF8898}">
      <dgm:prSet/>
      <dgm:spPr/>
      <dgm:t>
        <a:bodyPr/>
        <a:lstStyle/>
        <a:p>
          <a:pPr rtl="0"/>
          <a:r>
            <a:rPr lang="en-US" dirty="0" err="1" smtClean="0"/>
            <a:t>HUBZone</a:t>
          </a:r>
          <a:endParaRPr lang="en-US" dirty="0"/>
        </a:p>
      </dgm:t>
    </dgm:pt>
    <dgm:pt modelId="{304A6C76-EBA1-43CE-B1A4-9CA3DABC753D}" type="parTrans" cxnId="{FBDF256A-4E96-4A2A-A19A-E7726DC2AAA8}">
      <dgm:prSet/>
      <dgm:spPr/>
      <dgm:t>
        <a:bodyPr/>
        <a:lstStyle/>
        <a:p>
          <a:endParaRPr lang="en-US"/>
        </a:p>
      </dgm:t>
    </dgm:pt>
    <dgm:pt modelId="{39B01535-0B28-43DD-A3E6-294CC6DD317C}" type="sibTrans" cxnId="{FBDF256A-4E96-4A2A-A19A-E7726DC2AAA8}">
      <dgm:prSet/>
      <dgm:spPr/>
      <dgm:t>
        <a:bodyPr/>
        <a:lstStyle/>
        <a:p>
          <a:endParaRPr lang="en-US"/>
        </a:p>
      </dgm:t>
    </dgm:pt>
    <dgm:pt modelId="{488DE47C-BA5D-4650-85ED-18663FD0AA18}">
      <dgm:prSet/>
      <dgm:spPr/>
      <dgm:t>
        <a:bodyPr/>
        <a:lstStyle/>
        <a:p>
          <a:pPr rtl="0"/>
          <a:r>
            <a:rPr lang="en-US" dirty="0" smtClean="0"/>
            <a:t>SDVOSB</a:t>
          </a:r>
          <a:endParaRPr lang="en-US" dirty="0"/>
        </a:p>
      </dgm:t>
    </dgm:pt>
    <dgm:pt modelId="{B6E8896A-986C-4153-A2E1-D1A0632506D4}" type="parTrans" cxnId="{5AF13607-9E84-4E83-8483-D624ABCE6A73}">
      <dgm:prSet/>
      <dgm:spPr/>
      <dgm:t>
        <a:bodyPr/>
        <a:lstStyle/>
        <a:p>
          <a:endParaRPr lang="en-US"/>
        </a:p>
      </dgm:t>
    </dgm:pt>
    <dgm:pt modelId="{BA27C241-4FC6-4017-88C6-A604BDB9BC99}" type="sibTrans" cxnId="{5AF13607-9E84-4E83-8483-D624ABCE6A73}">
      <dgm:prSet/>
      <dgm:spPr/>
      <dgm:t>
        <a:bodyPr/>
        <a:lstStyle/>
        <a:p>
          <a:endParaRPr lang="en-US"/>
        </a:p>
      </dgm:t>
    </dgm:pt>
    <dgm:pt modelId="{F2D1364F-7BD0-47CB-B429-26AB4346E39E}">
      <dgm:prSet/>
      <dgm:spPr/>
      <dgm:t>
        <a:bodyPr/>
        <a:lstStyle/>
        <a:p>
          <a:pPr rtl="0"/>
          <a:r>
            <a:rPr lang="en-US" dirty="0" smtClean="0"/>
            <a:t>8(a)</a:t>
          </a:r>
          <a:endParaRPr lang="en-US" dirty="0"/>
        </a:p>
      </dgm:t>
    </dgm:pt>
    <dgm:pt modelId="{B10B9B98-2FBF-42E9-92B2-A8B68A54ED1A}" type="parTrans" cxnId="{776A8904-9257-47C1-9C4B-7235A49205AD}">
      <dgm:prSet/>
      <dgm:spPr/>
      <dgm:t>
        <a:bodyPr/>
        <a:lstStyle/>
        <a:p>
          <a:endParaRPr lang="en-US"/>
        </a:p>
      </dgm:t>
    </dgm:pt>
    <dgm:pt modelId="{32330756-326C-493C-BA09-0C6ED7D3D5DF}" type="sibTrans" cxnId="{776A8904-9257-47C1-9C4B-7235A49205AD}">
      <dgm:prSet/>
      <dgm:spPr/>
      <dgm:t>
        <a:bodyPr/>
        <a:lstStyle/>
        <a:p>
          <a:endParaRPr lang="en-US"/>
        </a:p>
      </dgm:t>
    </dgm:pt>
    <dgm:pt modelId="{9E5B6B69-89A2-497D-8499-90C229E8C3B4}">
      <dgm:prSet/>
      <dgm:spPr/>
      <dgm:t>
        <a:bodyPr/>
        <a:lstStyle/>
        <a:p>
          <a:pPr rtl="0"/>
          <a:r>
            <a:rPr lang="en-US" dirty="0" smtClean="0"/>
            <a:t>Women Owned</a:t>
          </a:r>
          <a:endParaRPr lang="en-US" dirty="0"/>
        </a:p>
      </dgm:t>
    </dgm:pt>
    <dgm:pt modelId="{B2AD3FFD-AACF-4ED1-A8A8-45E56AE9239F}" type="parTrans" cxnId="{830C13C2-B6E0-45B0-84F0-1FC3EA6E3A12}">
      <dgm:prSet/>
      <dgm:spPr/>
      <dgm:t>
        <a:bodyPr/>
        <a:lstStyle/>
        <a:p>
          <a:endParaRPr lang="en-US"/>
        </a:p>
      </dgm:t>
    </dgm:pt>
    <dgm:pt modelId="{2AB4CD55-6EA1-4B9D-98C9-E48843D5A44B}" type="sibTrans" cxnId="{830C13C2-B6E0-45B0-84F0-1FC3EA6E3A12}">
      <dgm:prSet/>
      <dgm:spPr/>
      <dgm:t>
        <a:bodyPr/>
        <a:lstStyle/>
        <a:p>
          <a:endParaRPr lang="en-US"/>
        </a:p>
      </dgm:t>
    </dgm:pt>
    <dgm:pt modelId="{5FEE9A9C-E833-4F28-8C5B-78D21A491727}">
      <dgm:prSet/>
      <dgm:spPr/>
      <dgm:t>
        <a:bodyPr/>
        <a:lstStyle/>
        <a:p>
          <a:pPr rtl="0"/>
          <a:r>
            <a:rPr lang="en-US" dirty="0" smtClean="0"/>
            <a:t>Awarding Agency Receives Credit</a:t>
          </a:r>
          <a:endParaRPr lang="en-US" dirty="0"/>
        </a:p>
      </dgm:t>
    </dgm:pt>
    <dgm:pt modelId="{DE325505-8D11-4240-B875-A34D82391A19}" type="parTrans" cxnId="{FAD724D8-9C89-4CC8-B5A9-B0B8A921DA69}">
      <dgm:prSet/>
      <dgm:spPr/>
      <dgm:t>
        <a:bodyPr/>
        <a:lstStyle/>
        <a:p>
          <a:endParaRPr lang="en-US"/>
        </a:p>
      </dgm:t>
    </dgm:pt>
    <dgm:pt modelId="{2B868E06-1A53-4741-9185-652CB5FDA66D}" type="sibTrans" cxnId="{FAD724D8-9C89-4CC8-B5A9-B0B8A921DA69}">
      <dgm:prSet/>
      <dgm:spPr/>
      <dgm:t>
        <a:bodyPr/>
        <a:lstStyle/>
        <a:p>
          <a:endParaRPr lang="en-US"/>
        </a:p>
      </dgm:t>
    </dgm:pt>
    <dgm:pt modelId="{8B48F07B-28A9-4368-B716-A4D36A855A61}">
      <dgm:prSet/>
      <dgm:spPr/>
      <dgm:t>
        <a:bodyPr/>
        <a:lstStyle/>
        <a:p>
          <a:pPr rtl="0"/>
          <a:r>
            <a:rPr lang="en-US" dirty="0" smtClean="0"/>
            <a:t>Average ceiling rates 10-15% less than comparable GWACs</a:t>
          </a:r>
          <a:endParaRPr lang="en-US" dirty="0"/>
        </a:p>
      </dgm:t>
    </dgm:pt>
    <dgm:pt modelId="{455577B2-AAA9-4148-A59F-9F5416BEBD80}" type="parTrans" cxnId="{04FF0F03-7A84-4288-B998-04D15FD27001}">
      <dgm:prSet/>
      <dgm:spPr/>
      <dgm:t>
        <a:bodyPr/>
        <a:lstStyle/>
        <a:p>
          <a:endParaRPr lang="en-US"/>
        </a:p>
      </dgm:t>
    </dgm:pt>
    <dgm:pt modelId="{AC7A56DB-76B5-45B4-8376-CB93F5C1485B}" type="sibTrans" cxnId="{04FF0F03-7A84-4288-B998-04D15FD27001}">
      <dgm:prSet/>
      <dgm:spPr/>
      <dgm:t>
        <a:bodyPr/>
        <a:lstStyle/>
        <a:p>
          <a:endParaRPr lang="en-US"/>
        </a:p>
      </dgm:t>
    </dgm:pt>
    <dgm:pt modelId="{79133A3C-CB62-4758-B690-8FEDC6E481D0}" type="pres">
      <dgm:prSet presAssocID="{7181B825-93AC-4BE6-9957-AFA0E6B017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9EAA8-32BF-4B24-9D41-F1026DC86F61}" type="pres">
      <dgm:prSet presAssocID="{CEB95CAA-79BF-4389-8B3C-CD6DDF359187}" presName="parentText" presStyleLbl="node1" presStyleIdx="0" presStyleCnt="2" custLinFactNeighborX="-2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CF8FA-8164-4C84-B8CC-A75ABA7D402B}" type="pres">
      <dgm:prSet presAssocID="{CEB95CAA-79BF-4389-8B3C-CD6DDF35918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7AECE-EBAD-4579-AD48-E16FDF899946}" type="pres">
      <dgm:prSet presAssocID="{03D0EED7-51FA-4736-BC24-0E3141CAFBA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5090D-4794-4F03-BA18-56077AFC0884}" type="pres">
      <dgm:prSet presAssocID="{03D0EED7-51FA-4736-BC24-0E3141CAFBA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049E45-D0B6-49CF-BF58-AF82D99DB215}" srcId="{CEB95CAA-79BF-4389-8B3C-CD6DDF359187}" destId="{BBBD4375-534E-479A-A7BF-C0A3E1A304B9}" srcOrd="0" destOrd="0" parTransId="{1F6B81AB-CF42-4A16-B257-58BB1909D8C9}" sibTransId="{37DD170C-98AA-41FB-B2DC-3EE37DB8616B}"/>
    <dgm:cxn modelId="{3564DDD4-7E5E-4139-A86A-30353ADC57B6}" type="presOf" srcId="{D79A9ADF-1F06-4073-928C-F51EEBDF8898}" destId="{DA35090D-4794-4F03-BA18-56077AFC0884}" srcOrd="0" destOrd="3" presId="urn:microsoft.com/office/officeart/2005/8/layout/vList2"/>
    <dgm:cxn modelId="{6B6C7DA2-4A5A-45F9-91E0-EDCA6BBC3393}" type="presOf" srcId="{03D0EED7-51FA-4736-BC24-0E3141CAFBAE}" destId="{CF07AECE-EBAD-4579-AD48-E16FDF899946}" srcOrd="0" destOrd="0" presId="urn:microsoft.com/office/officeart/2005/8/layout/vList2"/>
    <dgm:cxn modelId="{BD892C45-A546-4658-8360-A4CE0B2B8CB5}" srcId="{03D0EED7-51FA-4736-BC24-0E3141CAFBAE}" destId="{2935D5EE-2872-4BEE-9306-3E3F6F44C86C}" srcOrd="0" destOrd="0" parTransId="{93B4333C-208D-4974-835D-4B80B60151F2}" sibTransId="{A5D2D084-E0A0-4E0F-8DE2-C8C148BF3DE7}"/>
    <dgm:cxn modelId="{20AE58D8-E96E-4B77-9C74-753E66ADCABE}" type="presOf" srcId="{5FEE9A9C-E833-4F28-8C5B-78D21A491727}" destId="{DA35090D-4794-4F03-BA18-56077AFC0884}" srcOrd="0" destOrd="7" presId="urn:microsoft.com/office/officeart/2005/8/layout/vList2"/>
    <dgm:cxn modelId="{4D2D2C3D-5223-4702-8351-F7925981F6FA}" type="presOf" srcId="{8B48F07B-28A9-4368-B716-A4D36A855A61}" destId="{DA35090D-4794-4F03-BA18-56077AFC0884}" srcOrd="0" destOrd="8" presId="urn:microsoft.com/office/officeart/2005/8/layout/vList2"/>
    <dgm:cxn modelId="{9B053E41-F0A1-40B1-BB33-E8B47F0E3408}" type="presOf" srcId="{F2D1364F-7BD0-47CB-B429-26AB4346E39E}" destId="{DA35090D-4794-4F03-BA18-56077AFC0884}" srcOrd="0" destOrd="5" presId="urn:microsoft.com/office/officeart/2005/8/layout/vList2"/>
    <dgm:cxn modelId="{123CBAA1-CCE8-4B4A-B2B1-6F5B9FB93AA0}" type="presOf" srcId="{48573F8E-D42D-4CCF-8E44-C7624811CDC2}" destId="{334CF8FA-8164-4C84-B8CC-A75ABA7D402B}" srcOrd="0" destOrd="1" presId="urn:microsoft.com/office/officeart/2005/8/layout/vList2"/>
    <dgm:cxn modelId="{5AF13607-9E84-4E83-8483-D624ABCE6A73}" srcId="{46C9DBCE-6AD1-42DE-97C0-4B90B86DC8DC}" destId="{488DE47C-BA5D-4650-85ED-18663FD0AA18}" srcOrd="2" destOrd="0" parTransId="{B6E8896A-986C-4153-A2E1-D1A0632506D4}" sibTransId="{BA27C241-4FC6-4017-88C6-A604BDB9BC99}"/>
    <dgm:cxn modelId="{04FF0F03-7A84-4288-B998-04D15FD27001}" srcId="{03D0EED7-51FA-4736-BC24-0E3141CAFBAE}" destId="{8B48F07B-28A9-4368-B716-A4D36A855A61}" srcOrd="3" destOrd="0" parTransId="{455577B2-AAA9-4148-A59F-9F5416BEBD80}" sibTransId="{AC7A56DB-76B5-45B4-8376-CB93F5C1485B}"/>
    <dgm:cxn modelId="{479C1DBE-94F8-4D05-95D4-AADA0438559B}" type="presOf" srcId="{2935D5EE-2872-4BEE-9306-3E3F6F44C86C}" destId="{DA35090D-4794-4F03-BA18-56077AFC0884}" srcOrd="0" destOrd="0" presId="urn:microsoft.com/office/officeart/2005/8/layout/vList2"/>
    <dgm:cxn modelId="{830C13C2-B6E0-45B0-84F0-1FC3EA6E3A12}" srcId="{46C9DBCE-6AD1-42DE-97C0-4B90B86DC8DC}" destId="{9E5B6B69-89A2-497D-8499-90C229E8C3B4}" srcOrd="4" destOrd="0" parTransId="{B2AD3FFD-AACF-4ED1-A8A8-45E56AE9239F}" sibTransId="{2AB4CD55-6EA1-4B9D-98C9-E48843D5A44B}"/>
    <dgm:cxn modelId="{776A8904-9257-47C1-9C4B-7235A49205AD}" srcId="{46C9DBCE-6AD1-42DE-97C0-4B90B86DC8DC}" destId="{F2D1364F-7BD0-47CB-B429-26AB4346E39E}" srcOrd="3" destOrd="0" parTransId="{B10B9B98-2FBF-42E9-92B2-A8B68A54ED1A}" sibTransId="{32330756-326C-493C-BA09-0C6ED7D3D5DF}"/>
    <dgm:cxn modelId="{9EF48814-8C26-4BA6-B47E-245705EA08BB}" type="presOf" srcId="{488DE47C-BA5D-4650-85ED-18663FD0AA18}" destId="{DA35090D-4794-4F03-BA18-56077AFC0884}" srcOrd="0" destOrd="4" presId="urn:microsoft.com/office/officeart/2005/8/layout/vList2"/>
    <dgm:cxn modelId="{EAD8E71C-138E-4FAC-BD74-B5C5C0C688E2}" type="presOf" srcId="{CEB95CAA-79BF-4389-8B3C-CD6DDF359187}" destId="{CF99EAA8-32BF-4B24-9D41-F1026DC86F61}" srcOrd="0" destOrd="0" presId="urn:microsoft.com/office/officeart/2005/8/layout/vList2"/>
    <dgm:cxn modelId="{66C6DCE5-F45D-46F8-B4B0-5E9662339EC3}" type="presOf" srcId="{9E5B6B69-89A2-497D-8499-90C229E8C3B4}" destId="{DA35090D-4794-4F03-BA18-56077AFC0884}" srcOrd="0" destOrd="6" presId="urn:microsoft.com/office/officeart/2005/8/layout/vList2"/>
    <dgm:cxn modelId="{655D80C7-316C-424D-A704-0F70F799BF62}" srcId="{7181B825-93AC-4BE6-9957-AFA0E6B017D7}" destId="{03D0EED7-51FA-4736-BC24-0E3141CAFBAE}" srcOrd="1" destOrd="0" parTransId="{EBA1E718-6A51-4DE8-9975-3726B66F27DF}" sibTransId="{D83EE1E0-F1F2-4B92-9AF3-233E59091F9A}"/>
    <dgm:cxn modelId="{D12DCC4D-2D8D-4ED4-9CFD-DBDF7196A2AE}" srcId="{CEB95CAA-79BF-4389-8B3C-CD6DDF359187}" destId="{48573F8E-D42D-4CCF-8E44-C7624811CDC2}" srcOrd="1" destOrd="0" parTransId="{6B9EA5FE-613F-407B-897B-5FB282EB757F}" sibTransId="{73DD4D68-55CA-43D1-B64B-3ACB00DE5F0D}"/>
    <dgm:cxn modelId="{DF2ECC92-EB61-49AD-B138-C3F2C126EAEC}" srcId="{46C9DBCE-6AD1-42DE-97C0-4B90B86DC8DC}" destId="{7CFBBED2-DDC8-49A8-87B9-7803ADC7FEDE}" srcOrd="0" destOrd="0" parTransId="{1D08FEA4-5AE9-4B1E-BE3B-35BDE2ADB9FA}" sibTransId="{097E3CE1-8DF4-44D5-8D80-1DCF6153F112}"/>
    <dgm:cxn modelId="{3A0B7783-9D20-48A9-8AEC-2FB288E12D0B}" type="presOf" srcId="{7CFBBED2-DDC8-49A8-87B9-7803ADC7FEDE}" destId="{DA35090D-4794-4F03-BA18-56077AFC0884}" srcOrd="0" destOrd="2" presId="urn:microsoft.com/office/officeart/2005/8/layout/vList2"/>
    <dgm:cxn modelId="{93FE6D42-E240-490E-8215-3C811251ACAE}" type="presOf" srcId="{BBBD4375-534E-479A-A7BF-C0A3E1A304B9}" destId="{334CF8FA-8164-4C84-B8CC-A75ABA7D402B}" srcOrd="0" destOrd="0" presId="urn:microsoft.com/office/officeart/2005/8/layout/vList2"/>
    <dgm:cxn modelId="{72490D22-DFF3-48B8-833E-81754D0D0025}" type="presOf" srcId="{46C9DBCE-6AD1-42DE-97C0-4B90B86DC8DC}" destId="{DA35090D-4794-4F03-BA18-56077AFC0884}" srcOrd="0" destOrd="1" presId="urn:microsoft.com/office/officeart/2005/8/layout/vList2"/>
    <dgm:cxn modelId="{E7BE2E0A-C4FA-4945-96D1-B6293D0561B9}" type="presOf" srcId="{7181B825-93AC-4BE6-9957-AFA0E6B017D7}" destId="{79133A3C-CB62-4758-B690-8FEDC6E481D0}" srcOrd="0" destOrd="0" presId="urn:microsoft.com/office/officeart/2005/8/layout/vList2"/>
    <dgm:cxn modelId="{FBDF256A-4E96-4A2A-A19A-E7726DC2AAA8}" srcId="{46C9DBCE-6AD1-42DE-97C0-4B90B86DC8DC}" destId="{D79A9ADF-1F06-4073-928C-F51EEBDF8898}" srcOrd="1" destOrd="0" parTransId="{304A6C76-EBA1-43CE-B1A4-9CA3DABC753D}" sibTransId="{39B01535-0B28-43DD-A3E6-294CC6DD317C}"/>
    <dgm:cxn modelId="{FAD724D8-9C89-4CC8-B5A9-B0B8A921DA69}" srcId="{03D0EED7-51FA-4736-BC24-0E3141CAFBAE}" destId="{5FEE9A9C-E833-4F28-8C5B-78D21A491727}" srcOrd="2" destOrd="0" parTransId="{DE325505-8D11-4240-B875-A34D82391A19}" sibTransId="{2B868E06-1A53-4741-9185-652CB5FDA66D}"/>
    <dgm:cxn modelId="{D7E4559D-F15C-46E4-9837-2A949407C4FE}" srcId="{03D0EED7-51FA-4736-BC24-0E3141CAFBAE}" destId="{46C9DBCE-6AD1-42DE-97C0-4B90B86DC8DC}" srcOrd="1" destOrd="0" parTransId="{56FE2832-5E23-48EE-9A9C-D4F6F1B687DB}" sibTransId="{1BFCE192-8A42-418D-839F-A7D5362C18FA}"/>
    <dgm:cxn modelId="{AA9E1EB8-6886-4521-8F78-1447BE077D7F}" srcId="{7181B825-93AC-4BE6-9957-AFA0E6B017D7}" destId="{CEB95CAA-79BF-4389-8B3C-CD6DDF359187}" srcOrd="0" destOrd="0" parTransId="{C0D17B67-D3BE-4222-8F4F-75CAAD2572BB}" sibTransId="{87023A94-D829-4204-92B4-9CBD68BCC6ED}"/>
    <dgm:cxn modelId="{9BDE3DA0-1497-4AF4-9957-9932748A34E5}" type="presParOf" srcId="{79133A3C-CB62-4758-B690-8FEDC6E481D0}" destId="{CF99EAA8-32BF-4B24-9D41-F1026DC86F61}" srcOrd="0" destOrd="0" presId="urn:microsoft.com/office/officeart/2005/8/layout/vList2"/>
    <dgm:cxn modelId="{96B21D0D-F054-487C-AA0E-BF11F3B62CB5}" type="presParOf" srcId="{79133A3C-CB62-4758-B690-8FEDC6E481D0}" destId="{334CF8FA-8164-4C84-B8CC-A75ABA7D402B}" srcOrd="1" destOrd="0" presId="urn:microsoft.com/office/officeart/2005/8/layout/vList2"/>
    <dgm:cxn modelId="{1196B573-904E-4C00-B137-BB5650C6C687}" type="presParOf" srcId="{79133A3C-CB62-4758-B690-8FEDC6E481D0}" destId="{CF07AECE-EBAD-4579-AD48-E16FDF899946}" srcOrd="2" destOrd="0" presId="urn:microsoft.com/office/officeart/2005/8/layout/vList2"/>
    <dgm:cxn modelId="{9C144FDA-6BD7-4ED6-9C81-32A18E309C11}" type="presParOf" srcId="{79133A3C-CB62-4758-B690-8FEDC6E481D0}" destId="{DA35090D-4794-4F03-BA18-56077AFC088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4EE8A-07D0-48FF-A4E3-7D8E36B29AB4}" type="doc">
      <dgm:prSet loTypeId="urn:microsoft.com/office/officeart/2005/8/layout/default#2" loCatId="list" qsTypeId="urn:microsoft.com/office/officeart/2005/8/quickstyle/3d6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AA887BB-C447-435B-A283-28ECA701EBE0}">
      <dgm:prSet phldrT="[Text]" custT="1"/>
      <dgm:spPr/>
      <dgm:t>
        <a:bodyPr/>
        <a:lstStyle/>
        <a:p>
          <a:r>
            <a:rPr lang="en-US" sz="1600" dirty="0" smtClean="0"/>
            <a:t>Lot 2: 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Calibri" pitchFamily="34" charset="0"/>
              <a:ea typeface="ＭＳ Ｐゴシック" pitchFamily="-106" charset="-128"/>
            </a:rPr>
            <a:t>Commercial Telecommunications Equipment</a:t>
          </a:r>
          <a:r>
            <a:rPr lang="en-US" sz="1600" dirty="0" smtClean="0"/>
            <a:t> 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 descr="Lot 1: Commercial Hardware, Softwareand Networking Equipment&#10;Lot 2: Commercial Telecommunications Equipment&#10;Lot 3: Scientific Research Stations and Other Electronic Devices and Systems&#10;Lot 4: Software (including Operating Systems)&#10;Lot 5: Warranty and Maintenance Services&#10;Lot 6: Support Services&#10;"/>
        </a:ext>
      </dgm:extLst>
    </dgm:pt>
    <dgm:pt modelId="{4F61DC0C-9411-44B6-96C4-7C65DD52EC48}" type="parTrans" cxnId="{4536BC68-4C30-4900-9019-3D42D940A80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CCA5602-85C2-4032-925B-DD0F8F9B8E8E}" type="sibTrans" cxnId="{4536BC68-4C30-4900-9019-3D42D940A80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0F1EA55-7004-4D13-B95D-F2A7A85D6B0F}">
      <dgm:prSet phldrT="[Text]" custT="1"/>
      <dgm:spPr/>
      <dgm:t>
        <a:bodyPr/>
        <a:lstStyle/>
        <a:p>
          <a:r>
            <a:rPr lang="en-US" sz="1600" dirty="0" smtClean="0"/>
            <a:t>Lot 3: 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Calibri" pitchFamily="34" charset="0"/>
              <a:ea typeface="ＭＳ Ｐゴシック" pitchFamily="-106" charset="-128"/>
            </a:rPr>
            <a:t>Scientific Research Stations and Other Electronic Devices and Systems</a:t>
          </a:r>
          <a:r>
            <a:rPr lang="en-US" sz="1600" dirty="0" smtClean="0"/>
            <a:t>   </a:t>
          </a:r>
          <a:endParaRPr lang="en-US" sz="1600" dirty="0"/>
        </a:p>
      </dgm:t>
    </dgm:pt>
    <dgm:pt modelId="{64983307-6E66-4687-AD77-5016DADB04B7}" type="parTrans" cxnId="{81513350-20E6-47CA-847F-8233CFC780C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3DA9D7D5-4366-4C1E-8CA0-A60AACA1EB9E}" type="sibTrans" cxnId="{81513350-20E6-47CA-847F-8233CFC780C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24CBEDF-ADF0-4C0F-8F9C-5C849D452558}">
      <dgm:prSet phldrT="[Text]" custT="1"/>
      <dgm:spPr/>
      <dgm:t>
        <a:bodyPr/>
        <a:lstStyle/>
        <a:p>
          <a:r>
            <a:rPr lang="en-US" sz="1600" dirty="0" smtClean="0"/>
            <a:t>Lot 4: 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Calibri" pitchFamily="34" charset="0"/>
              <a:ea typeface="ＭＳ Ｐゴシック" pitchFamily="-106" charset="-128"/>
            </a:rPr>
            <a:t>Software (including Operating Systems)</a:t>
          </a:r>
          <a:endParaRPr lang="en-US" sz="1600" dirty="0"/>
        </a:p>
      </dgm:t>
    </dgm:pt>
    <dgm:pt modelId="{865EB886-4121-4AEE-BA83-608ACEE609BF}" type="parTrans" cxnId="{14CF2B69-F5C2-4E2D-B75C-4C8ABBA856B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5AA1733-5535-49BD-AE85-C6EB662FDF35}" type="sibTrans" cxnId="{14CF2B69-F5C2-4E2D-B75C-4C8ABBA856B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1E9D081-0B91-42B3-BFE4-A6F863405E3B}">
      <dgm:prSet custT="1"/>
      <dgm:spPr/>
      <dgm:t>
        <a:bodyPr/>
        <a:lstStyle/>
        <a:p>
          <a:r>
            <a:rPr lang="en-US" sz="1600" dirty="0" smtClean="0"/>
            <a:t>Lot 5: 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Calibri" pitchFamily="34" charset="0"/>
              <a:ea typeface="ＭＳ Ｐゴシック" pitchFamily="-106" charset="-128"/>
            </a:rPr>
            <a:t>Warranty and Maintenance Services</a:t>
          </a:r>
          <a:endParaRPr lang="en-US" sz="1600" dirty="0"/>
        </a:p>
      </dgm:t>
    </dgm:pt>
    <dgm:pt modelId="{AE5FCB53-6CC0-46D2-A943-BB2E0221713A}" type="parTrans" cxnId="{6BB2ECC5-5010-4ED1-B450-DAF13264C80B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94E9E07-C23A-465A-B93A-3BC8C707089D}" type="sibTrans" cxnId="{6BB2ECC5-5010-4ED1-B450-DAF13264C80B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4519A00-6D74-4C84-BF33-F2D6BAC1BA16}">
      <dgm:prSet custT="1"/>
      <dgm:spPr/>
      <dgm:t>
        <a:bodyPr/>
        <a:lstStyle/>
        <a:p>
          <a:r>
            <a:rPr lang="en-US" sz="1600" dirty="0" smtClean="0"/>
            <a:t>Lot 6: 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Calibri" pitchFamily="34" charset="0"/>
              <a:ea typeface="ＭＳ Ｐゴシック" pitchFamily="-106" charset="-128"/>
            </a:rPr>
            <a:t>Support Services</a:t>
          </a:r>
          <a:endParaRPr lang="en-US" sz="1600" dirty="0"/>
        </a:p>
      </dgm:t>
    </dgm:pt>
    <dgm:pt modelId="{51058D27-06DF-48B1-B08A-598768E49BB1}" type="parTrans" cxnId="{24ED899D-5CB4-419F-9D16-EE77D61BCFFD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39A42A8-D70F-44D3-A749-A7C5D322A7B4}" type="sibTrans" cxnId="{24ED899D-5CB4-419F-9D16-EE77D61BCFFD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F3DF143-6621-465C-B5C1-A8FAFCAE7110}">
      <dgm:prSet phldrT="[Text]" custT="1"/>
      <dgm:spPr/>
      <dgm:t>
        <a:bodyPr/>
        <a:lstStyle/>
        <a:p>
          <a:r>
            <a:rPr lang="en-US" sz="1600" dirty="0" smtClean="0"/>
            <a:t>Lot 1: 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Calibri" pitchFamily="34" charset="0"/>
              <a:ea typeface="ＭＳ Ｐゴシック" pitchFamily="-106" charset="-128"/>
            </a:rPr>
            <a:t>Commercial Hardware, Software and Networking Equipment</a:t>
          </a:r>
          <a:r>
            <a:rPr lang="en-US" sz="1600" dirty="0" smtClean="0"/>
            <a:t>  </a:t>
          </a:r>
          <a:endParaRPr lang="en-US" sz="1600" dirty="0"/>
        </a:p>
      </dgm:t>
      <dgm:extLst>
        <a:ext uri="{E40237B7-FDA0-4F09-8148-C483321AD2D9}">
          <dgm14:cNvPr xmlns:dgm14="http://schemas.microsoft.com/office/drawing/2010/diagram" id="0" name="" descr="Lot 1: Commercial Hardware, Software and Networking Equipment  &#10;"/>
        </a:ext>
      </dgm:extLst>
    </dgm:pt>
    <dgm:pt modelId="{B49ED18E-65EF-4820-B0A4-FCBE0633B8CA}" type="sibTrans" cxnId="{B5573F1B-02C7-4D60-9153-5B45E014E19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1F9CFCD-FC41-43AE-839F-2BF39AE63C51}" type="parTrans" cxnId="{B5573F1B-02C7-4D60-9153-5B45E014E19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31DA3BC-E859-457C-B1E8-29FD95074F4B}" type="pres">
      <dgm:prSet presAssocID="{6654EE8A-07D0-48FF-A4E3-7D8E36B29A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1CA3AD-5F38-423E-B195-8C6B565DF440}" type="pres">
      <dgm:prSet presAssocID="{FF3DF143-6621-465C-B5C1-A8FAFCAE711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94505-65C1-4AF2-B3E7-5ADC96A3FF97}" type="pres">
      <dgm:prSet presAssocID="{B49ED18E-65EF-4820-B0A4-FCBE0633B8CA}" presName="sibTrans" presStyleCnt="0"/>
      <dgm:spPr/>
      <dgm:t>
        <a:bodyPr/>
        <a:lstStyle/>
        <a:p>
          <a:endParaRPr lang="en-US"/>
        </a:p>
      </dgm:t>
    </dgm:pt>
    <dgm:pt modelId="{FB828DE4-78B2-4AB7-BA15-18E49F9BF8B7}" type="pres">
      <dgm:prSet presAssocID="{6AA887BB-C447-435B-A283-28ECA701EBE0}" presName="node" presStyleLbl="node1" presStyleIdx="1" presStyleCnt="6" custLinFactNeighborY="2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96D12-C241-4270-AB75-C81E5608928A}" type="pres">
      <dgm:prSet presAssocID="{BCCA5602-85C2-4032-925B-DD0F8F9B8E8E}" presName="sibTrans" presStyleCnt="0"/>
      <dgm:spPr/>
      <dgm:t>
        <a:bodyPr/>
        <a:lstStyle/>
        <a:p>
          <a:endParaRPr lang="en-US"/>
        </a:p>
      </dgm:t>
    </dgm:pt>
    <dgm:pt modelId="{79975F42-0C73-4091-AA66-C8693BC999C5}" type="pres">
      <dgm:prSet presAssocID="{A0F1EA55-7004-4D13-B95D-F2A7A85D6B0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17DC0-DE25-421A-865E-97947F30332D}" type="pres">
      <dgm:prSet presAssocID="{3DA9D7D5-4366-4C1E-8CA0-A60AACA1EB9E}" presName="sibTrans" presStyleCnt="0"/>
      <dgm:spPr/>
      <dgm:t>
        <a:bodyPr/>
        <a:lstStyle/>
        <a:p>
          <a:endParaRPr lang="en-US"/>
        </a:p>
      </dgm:t>
    </dgm:pt>
    <dgm:pt modelId="{C4361FD5-E4E1-47EF-B478-44BA58ED5AF9}" type="pres">
      <dgm:prSet presAssocID="{924CBEDF-ADF0-4C0F-8F9C-5C849D45255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F7CD5-DF3A-4CD2-9DA5-B23BF8DA2693}" type="pres">
      <dgm:prSet presAssocID="{85AA1733-5535-49BD-AE85-C6EB662FDF35}" presName="sibTrans" presStyleCnt="0"/>
      <dgm:spPr/>
      <dgm:t>
        <a:bodyPr/>
        <a:lstStyle/>
        <a:p>
          <a:endParaRPr lang="en-US"/>
        </a:p>
      </dgm:t>
    </dgm:pt>
    <dgm:pt modelId="{8D84CC9D-50AE-4FA8-9208-423AFD68E2B3}" type="pres">
      <dgm:prSet presAssocID="{A1E9D081-0B91-42B3-BFE4-A6F863405E3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50D61-5AAA-48CB-9A6D-5B60B7CA4BD1}" type="pres">
      <dgm:prSet presAssocID="{E94E9E07-C23A-465A-B93A-3BC8C707089D}" presName="sibTrans" presStyleCnt="0"/>
      <dgm:spPr/>
      <dgm:t>
        <a:bodyPr/>
        <a:lstStyle/>
        <a:p>
          <a:endParaRPr lang="en-US"/>
        </a:p>
      </dgm:t>
    </dgm:pt>
    <dgm:pt modelId="{3754AFDA-D0CB-4608-ADA7-D2D0B7DDBAC3}" type="pres">
      <dgm:prSet presAssocID="{24519A00-6D74-4C84-BF33-F2D6BAC1BA16}" presName="node" presStyleLbl="node1" presStyleIdx="5" presStyleCnt="6" custLinFactNeighborX="0" custLinFactNeighborY="-3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513350-20E6-47CA-847F-8233CFC780CE}" srcId="{6654EE8A-07D0-48FF-A4E3-7D8E36B29AB4}" destId="{A0F1EA55-7004-4D13-B95D-F2A7A85D6B0F}" srcOrd="2" destOrd="0" parTransId="{64983307-6E66-4687-AD77-5016DADB04B7}" sibTransId="{3DA9D7D5-4366-4C1E-8CA0-A60AACA1EB9E}"/>
    <dgm:cxn modelId="{770B7B27-5C3E-4204-9241-BA80D26E7CD7}" type="presOf" srcId="{FF3DF143-6621-465C-B5C1-A8FAFCAE7110}" destId="{F91CA3AD-5F38-423E-B195-8C6B565DF440}" srcOrd="0" destOrd="0" presId="urn:microsoft.com/office/officeart/2005/8/layout/default#2"/>
    <dgm:cxn modelId="{B5573F1B-02C7-4D60-9153-5B45E014E197}" srcId="{6654EE8A-07D0-48FF-A4E3-7D8E36B29AB4}" destId="{FF3DF143-6621-465C-B5C1-A8FAFCAE7110}" srcOrd="0" destOrd="0" parTransId="{A1F9CFCD-FC41-43AE-839F-2BF39AE63C51}" sibTransId="{B49ED18E-65EF-4820-B0A4-FCBE0633B8CA}"/>
    <dgm:cxn modelId="{1DD0B61C-F5EC-466F-B30A-33A626F008BC}" type="presOf" srcId="{924CBEDF-ADF0-4C0F-8F9C-5C849D452558}" destId="{C4361FD5-E4E1-47EF-B478-44BA58ED5AF9}" srcOrd="0" destOrd="0" presId="urn:microsoft.com/office/officeart/2005/8/layout/default#2"/>
    <dgm:cxn modelId="{6BB2ECC5-5010-4ED1-B450-DAF13264C80B}" srcId="{6654EE8A-07D0-48FF-A4E3-7D8E36B29AB4}" destId="{A1E9D081-0B91-42B3-BFE4-A6F863405E3B}" srcOrd="4" destOrd="0" parTransId="{AE5FCB53-6CC0-46D2-A943-BB2E0221713A}" sibTransId="{E94E9E07-C23A-465A-B93A-3BC8C707089D}"/>
    <dgm:cxn modelId="{E67E0F59-7080-4E2D-8311-671442F01273}" type="presOf" srcId="{6654EE8A-07D0-48FF-A4E3-7D8E36B29AB4}" destId="{431DA3BC-E859-457C-B1E8-29FD95074F4B}" srcOrd="0" destOrd="0" presId="urn:microsoft.com/office/officeart/2005/8/layout/default#2"/>
    <dgm:cxn modelId="{61456A51-F165-41CC-9536-DE94AC0CA08A}" type="presOf" srcId="{6AA887BB-C447-435B-A283-28ECA701EBE0}" destId="{FB828DE4-78B2-4AB7-BA15-18E49F9BF8B7}" srcOrd="0" destOrd="0" presId="urn:microsoft.com/office/officeart/2005/8/layout/default#2"/>
    <dgm:cxn modelId="{8232D0F2-6CB2-4E3F-9447-88128EF2DD1A}" type="presOf" srcId="{A1E9D081-0B91-42B3-BFE4-A6F863405E3B}" destId="{8D84CC9D-50AE-4FA8-9208-423AFD68E2B3}" srcOrd="0" destOrd="0" presId="urn:microsoft.com/office/officeart/2005/8/layout/default#2"/>
    <dgm:cxn modelId="{E961CD93-A757-46B6-919A-C049F7A74422}" type="presOf" srcId="{24519A00-6D74-4C84-BF33-F2D6BAC1BA16}" destId="{3754AFDA-D0CB-4608-ADA7-D2D0B7DDBAC3}" srcOrd="0" destOrd="0" presId="urn:microsoft.com/office/officeart/2005/8/layout/default#2"/>
    <dgm:cxn modelId="{24ED899D-5CB4-419F-9D16-EE77D61BCFFD}" srcId="{6654EE8A-07D0-48FF-A4E3-7D8E36B29AB4}" destId="{24519A00-6D74-4C84-BF33-F2D6BAC1BA16}" srcOrd="5" destOrd="0" parTransId="{51058D27-06DF-48B1-B08A-598768E49BB1}" sibTransId="{039A42A8-D70F-44D3-A749-A7C5D322A7B4}"/>
    <dgm:cxn modelId="{2B3FA36A-0814-403F-A2AD-C386E4340D78}" type="presOf" srcId="{A0F1EA55-7004-4D13-B95D-F2A7A85D6B0F}" destId="{79975F42-0C73-4091-AA66-C8693BC999C5}" srcOrd="0" destOrd="0" presId="urn:microsoft.com/office/officeart/2005/8/layout/default#2"/>
    <dgm:cxn modelId="{4536BC68-4C30-4900-9019-3D42D940A806}" srcId="{6654EE8A-07D0-48FF-A4E3-7D8E36B29AB4}" destId="{6AA887BB-C447-435B-A283-28ECA701EBE0}" srcOrd="1" destOrd="0" parTransId="{4F61DC0C-9411-44B6-96C4-7C65DD52EC48}" sibTransId="{BCCA5602-85C2-4032-925B-DD0F8F9B8E8E}"/>
    <dgm:cxn modelId="{14CF2B69-F5C2-4E2D-B75C-4C8ABBA856B6}" srcId="{6654EE8A-07D0-48FF-A4E3-7D8E36B29AB4}" destId="{924CBEDF-ADF0-4C0F-8F9C-5C849D452558}" srcOrd="3" destOrd="0" parTransId="{865EB886-4121-4AEE-BA83-608ACEE609BF}" sibTransId="{85AA1733-5535-49BD-AE85-C6EB662FDF35}"/>
    <dgm:cxn modelId="{F82BDD2B-3704-47CA-8E17-594B40B8EB42}" type="presParOf" srcId="{431DA3BC-E859-457C-B1E8-29FD95074F4B}" destId="{F91CA3AD-5F38-423E-B195-8C6B565DF440}" srcOrd="0" destOrd="0" presId="urn:microsoft.com/office/officeart/2005/8/layout/default#2"/>
    <dgm:cxn modelId="{DF9D4573-AF62-4ECB-B3BE-3F829B15ADA8}" type="presParOf" srcId="{431DA3BC-E859-457C-B1E8-29FD95074F4B}" destId="{5F094505-65C1-4AF2-B3E7-5ADC96A3FF97}" srcOrd="1" destOrd="0" presId="urn:microsoft.com/office/officeart/2005/8/layout/default#2"/>
    <dgm:cxn modelId="{B26E093C-8705-4EB5-872B-AD71FB5C29D6}" type="presParOf" srcId="{431DA3BC-E859-457C-B1E8-29FD95074F4B}" destId="{FB828DE4-78B2-4AB7-BA15-18E49F9BF8B7}" srcOrd="2" destOrd="0" presId="urn:microsoft.com/office/officeart/2005/8/layout/default#2"/>
    <dgm:cxn modelId="{F92A9144-D1AA-4DE1-8974-B5C08BB2D999}" type="presParOf" srcId="{431DA3BC-E859-457C-B1E8-29FD95074F4B}" destId="{8C396D12-C241-4270-AB75-C81E5608928A}" srcOrd="3" destOrd="0" presId="urn:microsoft.com/office/officeart/2005/8/layout/default#2"/>
    <dgm:cxn modelId="{353C6F18-A82A-4FB3-89AB-FF969B916E07}" type="presParOf" srcId="{431DA3BC-E859-457C-B1E8-29FD95074F4B}" destId="{79975F42-0C73-4091-AA66-C8693BC999C5}" srcOrd="4" destOrd="0" presId="urn:microsoft.com/office/officeart/2005/8/layout/default#2"/>
    <dgm:cxn modelId="{43E0BF37-8AFB-4856-8383-D5FC968420DC}" type="presParOf" srcId="{431DA3BC-E859-457C-B1E8-29FD95074F4B}" destId="{50317DC0-DE25-421A-865E-97947F30332D}" srcOrd="5" destOrd="0" presId="urn:microsoft.com/office/officeart/2005/8/layout/default#2"/>
    <dgm:cxn modelId="{2BF134BD-68B9-4231-8BAA-C84BADCA14BC}" type="presParOf" srcId="{431DA3BC-E859-457C-B1E8-29FD95074F4B}" destId="{C4361FD5-E4E1-47EF-B478-44BA58ED5AF9}" srcOrd="6" destOrd="0" presId="urn:microsoft.com/office/officeart/2005/8/layout/default#2"/>
    <dgm:cxn modelId="{7F7B7DE3-6E17-4415-921E-9CBF94C4ECE2}" type="presParOf" srcId="{431DA3BC-E859-457C-B1E8-29FD95074F4B}" destId="{B7EF7CD5-DF3A-4CD2-9DA5-B23BF8DA2693}" srcOrd="7" destOrd="0" presId="urn:microsoft.com/office/officeart/2005/8/layout/default#2"/>
    <dgm:cxn modelId="{F216484C-5932-4C0D-AF39-AE751111CFF3}" type="presParOf" srcId="{431DA3BC-E859-457C-B1E8-29FD95074F4B}" destId="{8D84CC9D-50AE-4FA8-9208-423AFD68E2B3}" srcOrd="8" destOrd="0" presId="urn:microsoft.com/office/officeart/2005/8/layout/default#2"/>
    <dgm:cxn modelId="{6227D675-425D-4EE1-9EAF-CB0D1757FC95}" type="presParOf" srcId="{431DA3BC-E859-457C-B1E8-29FD95074F4B}" destId="{80250D61-5AAA-48CB-9A6D-5B60B7CA4BD1}" srcOrd="9" destOrd="0" presId="urn:microsoft.com/office/officeart/2005/8/layout/default#2"/>
    <dgm:cxn modelId="{D97400C4-96AB-4A5C-8BE1-DE6E6BBDAB64}" type="presParOf" srcId="{431DA3BC-E859-457C-B1E8-29FD95074F4B}" destId="{3754AFDA-D0CB-4608-ADA7-D2D0B7DDBAC3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9EAA8-32BF-4B24-9D41-F1026DC86F61}">
      <dsp:nvSpPr>
        <dsp:cNvPr id="0" name=""/>
        <dsp:cNvSpPr/>
      </dsp:nvSpPr>
      <dsp:spPr>
        <a:xfrm>
          <a:off x="0" y="206"/>
          <a:ext cx="4038600" cy="52767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CIO-SP3</a:t>
          </a:r>
          <a:endParaRPr lang="en-US" sz="2200" kern="1200" dirty="0"/>
        </a:p>
      </dsp:txBody>
      <dsp:txXfrm>
        <a:off x="25759" y="25965"/>
        <a:ext cx="3987082" cy="476152"/>
      </dsp:txXfrm>
    </dsp:sp>
    <dsp:sp modelId="{334CF8FA-8164-4C84-B8CC-A75ABA7D402B}">
      <dsp:nvSpPr>
        <dsp:cNvPr id="0" name=""/>
        <dsp:cNvSpPr/>
      </dsp:nvSpPr>
      <dsp:spPr>
        <a:xfrm>
          <a:off x="0" y="527876"/>
          <a:ext cx="4038600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53 Contract Holders 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Average ceiling rates 10-15% less than comparable GWACs</a:t>
          </a:r>
          <a:endParaRPr lang="en-US" sz="1700" kern="1200" dirty="0"/>
        </a:p>
      </dsp:txBody>
      <dsp:txXfrm>
        <a:off x="0" y="527876"/>
        <a:ext cx="4038600" cy="842490"/>
      </dsp:txXfrm>
    </dsp:sp>
    <dsp:sp modelId="{CF07AECE-EBAD-4579-AD48-E16FDF899946}">
      <dsp:nvSpPr>
        <dsp:cNvPr id="0" name=""/>
        <dsp:cNvSpPr/>
      </dsp:nvSpPr>
      <dsp:spPr>
        <a:xfrm>
          <a:off x="0" y="1370366"/>
          <a:ext cx="4038600" cy="52767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CIO-SP3 Small Business</a:t>
          </a:r>
          <a:endParaRPr lang="en-US" sz="2200" kern="1200" dirty="0"/>
        </a:p>
      </dsp:txBody>
      <dsp:txXfrm>
        <a:off x="25759" y="1396125"/>
        <a:ext cx="3987082" cy="476152"/>
      </dsp:txXfrm>
    </dsp:sp>
    <dsp:sp modelId="{DA35090D-4794-4F03-BA18-56077AFC0884}">
      <dsp:nvSpPr>
        <dsp:cNvPr id="0" name=""/>
        <dsp:cNvSpPr/>
      </dsp:nvSpPr>
      <dsp:spPr>
        <a:xfrm>
          <a:off x="0" y="1898036"/>
          <a:ext cx="4038600" cy="2869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92 Contract Holders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5 Socioeconomic Categories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Small Business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/>
            <a:t>HUBZone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SDVOSB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8(a)</a:t>
          </a:r>
          <a:endParaRPr lang="en-U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Women Owned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Awarding Agency Receives Credit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Average ceiling rates 10-15% less than comparable GWACs</a:t>
          </a:r>
          <a:endParaRPr lang="en-US" sz="1700" kern="1200" dirty="0"/>
        </a:p>
      </dsp:txBody>
      <dsp:txXfrm>
        <a:off x="0" y="1898036"/>
        <a:ext cx="4038600" cy="2869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CA3AD-5F38-423E-B195-8C6B565DF440}">
      <dsp:nvSpPr>
        <dsp:cNvPr id="0" name=""/>
        <dsp:cNvSpPr/>
      </dsp:nvSpPr>
      <dsp:spPr>
        <a:xfrm>
          <a:off x="391558" y="170"/>
          <a:ext cx="2503057" cy="15018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Lot 1: 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Calibri" pitchFamily="34" charset="0"/>
              <a:ea typeface="ＭＳ Ｐゴシック" pitchFamily="-106" charset="-128"/>
            </a:rPr>
            <a:t>Commercial Hardware, Software and Networking Equipment</a:t>
          </a:r>
          <a:r>
            <a:rPr lang="en-US" sz="1600" kern="1200" dirty="0" smtClean="0"/>
            <a:t>  </a:t>
          </a:r>
          <a:endParaRPr lang="en-US" sz="1600" kern="1200" dirty="0"/>
        </a:p>
      </dsp:txBody>
      <dsp:txXfrm>
        <a:off x="391558" y="170"/>
        <a:ext cx="2503057" cy="1501834"/>
      </dsp:txXfrm>
    </dsp:sp>
    <dsp:sp modelId="{FB828DE4-78B2-4AB7-BA15-18E49F9BF8B7}">
      <dsp:nvSpPr>
        <dsp:cNvPr id="0" name=""/>
        <dsp:cNvSpPr/>
      </dsp:nvSpPr>
      <dsp:spPr>
        <a:xfrm>
          <a:off x="3144922" y="31348"/>
          <a:ext cx="2503057" cy="15018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Lot 2: 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Calibri" pitchFamily="34" charset="0"/>
              <a:ea typeface="ＭＳ Ｐゴシック" pitchFamily="-106" charset="-128"/>
            </a:rPr>
            <a:t>Commercial Telecommunications Equipment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3144922" y="31348"/>
        <a:ext cx="2503057" cy="1501834"/>
      </dsp:txXfrm>
    </dsp:sp>
    <dsp:sp modelId="{79975F42-0C73-4091-AA66-C8693BC999C5}">
      <dsp:nvSpPr>
        <dsp:cNvPr id="0" name=""/>
        <dsp:cNvSpPr/>
      </dsp:nvSpPr>
      <dsp:spPr>
        <a:xfrm>
          <a:off x="5898285" y="170"/>
          <a:ext cx="2503057" cy="15018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Lot 3: 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Calibri" pitchFamily="34" charset="0"/>
              <a:ea typeface="ＭＳ Ｐゴシック" pitchFamily="-106" charset="-128"/>
            </a:rPr>
            <a:t>Scientific Research Stations and Other Electronic Devices and Systems</a:t>
          </a:r>
          <a:r>
            <a:rPr lang="en-US" sz="1600" kern="1200" dirty="0" smtClean="0"/>
            <a:t>   </a:t>
          </a:r>
          <a:endParaRPr lang="en-US" sz="1600" kern="1200" dirty="0"/>
        </a:p>
      </dsp:txBody>
      <dsp:txXfrm>
        <a:off x="5898285" y="170"/>
        <a:ext cx="2503057" cy="1501834"/>
      </dsp:txXfrm>
    </dsp:sp>
    <dsp:sp modelId="{C4361FD5-E4E1-47EF-B478-44BA58ED5AF9}">
      <dsp:nvSpPr>
        <dsp:cNvPr id="0" name=""/>
        <dsp:cNvSpPr/>
      </dsp:nvSpPr>
      <dsp:spPr>
        <a:xfrm>
          <a:off x="391558" y="1752310"/>
          <a:ext cx="2503057" cy="15018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Lot 4: 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Calibri" pitchFamily="34" charset="0"/>
              <a:ea typeface="ＭＳ Ｐゴシック" pitchFamily="-106" charset="-128"/>
            </a:rPr>
            <a:t>Software (including Operating Systems)</a:t>
          </a:r>
          <a:endParaRPr lang="en-US" sz="1600" kern="1200" dirty="0"/>
        </a:p>
      </dsp:txBody>
      <dsp:txXfrm>
        <a:off x="391558" y="1752310"/>
        <a:ext cx="2503057" cy="1501834"/>
      </dsp:txXfrm>
    </dsp:sp>
    <dsp:sp modelId="{8D84CC9D-50AE-4FA8-9208-423AFD68E2B3}">
      <dsp:nvSpPr>
        <dsp:cNvPr id="0" name=""/>
        <dsp:cNvSpPr/>
      </dsp:nvSpPr>
      <dsp:spPr>
        <a:xfrm>
          <a:off x="3144922" y="1752310"/>
          <a:ext cx="2503057" cy="15018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Lot 5: 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Calibri" pitchFamily="34" charset="0"/>
              <a:ea typeface="ＭＳ Ｐゴシック" pitchFamily="-106" charset="-128"/>
            </a:rPr>
            <a:t>Warranty and Maintenance Services</a:t>
          </a:r>
          <a:endParaRPr lang="en-US" sz="1600" kern="1200" dirty="0"/>
        </a:p>
      </dsp:txBody>
      <dsp:txXfrm>
        <a:off x="3144922" y="1752310"/>
        <a:ext cx="2503057" cy="1501834"/>
      </dsp:txXfrm>
    </dsp:sp>
    <dsp:sp modelId="{3754AFDA-D0CB-4608-ADA7-D2D0B7DDBAC3}">
      <dsp:nvSpPr>
        <dsp:cNvPr id="0" name=""/>
        <dsp:cNvSpPr/>
      </dsp:nvSpPr>
      <dsp:spPr>
        <a:xfrm>
          <a:off x="5898285" y="1699475"/>
          <a:ext cx="2503057" cy="15018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Lot 6: 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Calibri" pitchFamily="34" charset="0"/>
              <a:ea typeface="ＭＳ Ｐゴシック" pitchFamily="-106" charset="-128"/>
            </a:rPr>
            <a:t>Support Services</a:t>
          </a:r>
          <a:endParaRPr lang="en-US" sz="1600" kern="1200" dirty="0"/>
        </a:p>
      </dsp:txBody>
      <dsp:txXfrm>
        <a:off x="5898285" y="1699475"/>
        <a:ext cx="2503057" cy="1501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30586D6-E858-4398-B207-E23390BFD070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B69203A-28D5-4A54-AD2B-1E365624F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609600" y="3581400"/>
            <a:ext cx="7315200" cy="1981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 smtClean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962400"/>
            <a:ext cx="7315200" cy="1981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7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E18E46-63EB-445E-B3BF-75F774A0C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42032C-FD19-4279-831B-F7426C072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9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65E618-A93F-4538-9017-BEF2DA87D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6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C8F6F5-4E02-4AEA-9E42-9FB19078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9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BA9B4F-FB51-4FB7-9FE2-B2DAA9D9C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5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E87A47-A863-4C83-982F-0FB2E06AD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8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51FC10-B463-455D-A5E5-C07FFF849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5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90B7FF-481F-4E85-BE66-FB1770BBC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3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5B2486-E0E8-4EFE-8F88-53BFB2D1B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8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D9EE04-827F-4139-951A-7BF5C29FD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4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7"/>
          <p:cNvSpPr>
            <a:spLocks noChangeArrowheads="1"/>
          </p:cNvSpPr>
          <p:nvPr userDrawn="1"/>
        </p:nvSpPr>
        <p:spPr bwMode="auto">
          <a:xfrm>
            <a:off x="0" y="503238"/>
            <a:ext cx="9144000" cy="92075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" name="Rectangle 8"/>
          <p:cNvSpPr>
            <a:spLocks noChangeArrowheads="1"/>
          </p:cNvSpPr>
          <p:nvPr userDrawn="1"/>
        </p:nvSpPr>
        <p:spPr bwMode="auto">
          <a:xfrm>
            <a:off x="0" y="6634163"/>
            <a:ext cx="9144000" cy="71437"/>
          </a:xfrm>
          <a:prstGeom prst="rect">
            <a:avLst/>
          </a:prstGeom>
          <a:solidFill>
            <a:srgbClr val="8DB6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29" name="Picture 6" descr="C:\Users\gendrongl\Desktop\NIH_OM_Logo_2Color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138"/>
            <a:ext cx="3733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470025"/>
          </a:xfrm>
        </p:spPr>
        <p:txBody>
          <a:bodyPr/>
          <a:lstStyle/>
          <a:p>
            <a:pPr eaLnBrk="1" hangingPunct="1"/>
            <a:r>
              <a:rPr lang="en-US" sz="2800" b="1" dirty="0">
                <a:cs typeface="Times New Roman" pitchFamily="18" charset="0"/>
              </a:rPr>
              <a:t>Office of Acquisition and Logistics </a:t>
            </a:r>
            <a:r>
              <a:rPr lang="en-US" sz="2800" b="1" dirty="0" smtClean="0">
                <a:cs typeface="Times New Roman" pitchFamily="18" charset="0"/>
              </a:rPr>
              <a:t>Management </a:t>
            </a:r>
            <a:br>
              <a:rPr lang="en-US" sz="2800" b="1" dirty="0" smtClean="0">
                <a:cs typeface="Times New Roman" pitchFamily="18" charset="0"/>
              </a:rPr>
            </a:br>
            <a:r>
              <a:rPr lang="en-US" sz="2800" b="1" dirty="0" smtClean="0">
                <a:cs typeface="Times New Roman" pitchFamily="18" charset="0"/>
              </a:rPr>
              <a:t>Simplified Acquisitions Committee (SAC)</a:t>
            </a: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76600"/>
            <a:ext cx="7315200" cy="2362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ea typeface="ＭＳ Ｐゴシック" pitchFamily="34" charset="-128"/>
              </a:rPr>
              <a:t>NITAAC Overview – ECS III </a:t>
            </a:r>
            <a:r>
              <a:rPr lang="en-US" altLang="en-US" sz="2000" dirty="0" smtClean="0">
                <a:ea typeface="ＭＳ Ｐゴシック" pitchFamily="34" charset="-128"/>
              </a:rPr>
              <a:t>Contract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en-US" sz="2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rgbClr val="000000"/>
                </a:solidFill>
                <a:ea typeface="ＭＳ Ｐゴシック" pitchFamily="34" charset="-128"/>
              </a:rPr>
              <a:t>Charles </a:t>
            </a: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Hicks, Supervisory Contracting Officer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Melissa Parker, Customer Service Representative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latin typeface="+mj-lt"/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+mj-lt"/>
                <a:cs typeface="Calibri" pitchFamily="34" charset="0"/>
              </a:rPr>
              <a:t>Wednesday, October 29,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000" dirty="0">
                <a:ea typeface="ＭＳ Ｐゴシック" pitchFamily="34" charset="-128"/>
              </a:rPr>
              <a:t>Customer Support Center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134350" cy="4854575"/>
          </a:xfrm>
        </p:spPr>
        <p:txBody>
          <a:bodyPr>
            <a:no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Customer Support Center</a:t>
            </a:r>
          </a:p>
          <a:p>
            <a:pPr lvl="1">
              <a:buFont typeface="Calibri" charset="0"/>
              <a:buChar char="—"/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Customized support from Contracting Officers and IT Specialists</a:t>
            </a:r>
          </a:p>
          <a:p>
            <a:pPr lvl="2">
              <a:buFont typeface="Wingdings" charset="0"/>
              <a:buChar char="ü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1-hour response to any contractual, technical and procedural questions</a:t>
            </a:r>
            <a:endParaRPr lang="en-US" sz="800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Technical Review</a:t>
            </a:r>
          </a:p>
          <a:p>
            <a:pPr lvl="1">
              <a:buFont typeface="Calibri" charset="0"/>
              <a:buChar char="—"/>
              <a:defRPr/>
            </a:pPr>
            <a:r>
              <a:rPr lang="en-US" sz="1800" dirty="0">
                <a:ea typeface="ＭＳ Ｐゴシック" charset="0"/>
              </a:rPr>
              <a:t>Comprehensive SOW/SOO/PWS assessment on every </a:t>
            </a:r>
            <a:r>
              <a:rPr lang="en-US" sz="1800" dirty="0" smtClean="0">
                <a:ea typeface="ＭＳ Ｐゴシック" charset="0"/>
              </a:rPr>
              <a:t>order*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Wingdings" charset="0"/>
              <a:buChar char="ü"/>
              <a:defRPr/>
            </a:pPr>
            <a:r>
              <a:rPr lang="en-US" sz="1600" dirty="0" smtClean="0">
                <a:ea typeface="ＭＳ Ｐゴシック" charset="0"/>
              </a:rPr>
              <a:t>SOW</a:t>
            </a:r>
            <a:r>
              <a:rPr lang="en-US" sz="1600" dirty="0">
                <a:ea typeface="ＭＳ Ｐゴシック" charset="0"/>
              </a:rPr>
              <a:t>/SOO/PWS evaluated for scope, clarity and other factors to assure quality responses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Wingdings" charset="0"/>
              <a:buChar char="ü"/>
              <a:defRPr/>
            </a:pPr>
            <a:r>
              <a:rPr lang="en-US" sz="1600" dirty="0">
                <a:ea typeface="ＭＳ Ｐゴシック" charset="0"/>
              </a:rPr>
              <a:t>Assessments returned with recommendations within 24 hours</a:t>
            </a:r>
          </a:p>
          <a:p>
            <a:pPr lvl="2">
              <a:spcBef>
                <a:spcPct val="0"/>
              </a:spcBef>
              <a:spcAft>
                <a:spcPts val="600"/>
              </a:spcAft>
              <a:buFont typeface="Wingdings" charset="0"/>
              <a:buChar char="ü"/>
              <a:defRPr/>
            </a:pPr>
            <a:r>
              <a:rPr lang="en-US" sz="1600" dirty="0">
                <a:ea typeface="ＭＳ Ｐゴシック" charset="0"/>
              </a:rPr>
              <a:t>Document library of tools and templates based on 20+ years of government wide IT contracting </a:t>
            </a:r>
            <a:r>
              <a:rPr lang="en-US" sz="1600" dirty="0" smtClean="0">
                <a:ea typeface="ＭＳ Ｐゴシック" charset="0"/>
              </a:rPr>
              <a:t>including</a:t>
            </a:r>
          </a:p>
          <a:p>
            <a:pPr marL="914400" lvl="2" indent="0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defRPr/>
            </a:pPr>
            <a:r>
              <a:rPr lang="en-US" sz="1200" dirty="0" smtClean="0">
                <a:ea typeface="ＭＳ Ｐゴシック" charset="0"/>
              </a:rPr>
              <a:t>* </a:t>
            </a:r>
            <a:r>
              <a:rPr lang="en-US" sz="1200" dirty="0">
                <a:ea typeface="ＭＳ Ｐゴシック" charset="0"/>
              </a:rPr>
              <a:t>ECS III customers must request this service if needed</a:t>
            </a:r>
            <a:r>
              <a:rPr lang="en-US" sz="1200" dirty="0" smtClean="0">
                <a:ea typeface="ＭＳ Ｐゴシック" charset="0"/>
              </a:rPr>
              <a:t>.</a:t>
            </a: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Training (2 CLPs for every participant)</a:t>
            </a:r>
          </a:p>
          <a:p>
            <a:pPr lvl="1">
              <a:buFont typeface="Calibri" charset="0"/>
              <a:buChar char="—"/>
              <a:defRPr/>
            </a:pPr>
            <a:r>
              <a:rPr lang="en-US" sz="1600" dirty="0">
                <a:ea typeface="ＭＳ Ｐゴシック" charset="0"/>
              </a:rPr>
              <a:t>On-Site at customers location</a:t>
            </a:r>
          </a:p>
          <a:p>
            <a:pPr lvl="1">
              <a:buFont typeface="Calibri" charset="0"/>
              <a:buChar char="—"/>
              <a:defRPr/>
            </a:pPr>
            <a:r>
              <a:rPr lang="en-US" sz="1600" dirty="0">
                <a:ea typeface="ＭＳ Ｐゴシック" charset="0"/>
              </a:rPr>
              <a:t>WebEx</a:t>
            </a:r>
          </a:p>
          <a:p>
            <a:pPr lvl="1">
              <a:buFont typeface="Calibri" charset="0"/>
              <a:buChar char="—"/>
              <a:defRPr/>
            </a:pPr>
            <a:r>
              <a:rPr lang="en-US" sz="1600" dirty="0">
                <a:ea typeface="ＭＳ Ｐゴシック" charset="0"/>
              </a:rPr>
              <a:t>Monthly at </a:t>
            </a:r>
            <a:r>
              <a:rPr lang="en-US" sz="1600" dirty="0" smtClean="0">
                <a:ea typeface="ＭＳ Ｐゴシック" charset="0"/>
              </a:rPr>
              <a:t>NIH</a:t>
            </a:r>
          </a:p>
          <a:p>
            <a:pPr lvl="1">
              <a:buFont typeface="Calibri" charset="0"/>
              <a:buChar char="—"/>
              <a:defRPr/>
            </a:pPr>
            <a:endParaRPr lang="en-US" sz="1600" dirty="0">
              <a:ea typeface="ＭＳ Ｐゴシック" charset="0"/>
            </a:endParaRPr>
          </a:p>
          <a:p>
            <a:pPr lvl="1">
              <a:buFont typeface="Calibri" charset="0"/>
              <a:buChar char="—"/>
              <a:defRPr/>
            </a:pPr>
            <a:endParaRPr lang="en-US" sz="1600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465E618-A93F-4538-9017-BEF2DA87DEDE}" type="slidenum">
              <a:rPr lang="en-US" smtClean="0"/>
              <a:pPr algn="r"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4000" dirty="0" smtClean="0"/>
              <a:t>Coming Soon….CIO-CS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8133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Designed to compliment CIO-SP3 GWACs</a:t>
            </a:r>
          </a:p>
          <a:p>
            <a:r>
              <a:rPr lang="en-US" altLang="en-US" sz="2000" dirty="0" smtClean="0">
                <a:ea typeface="ＭＳ Ｐゴシック" pitchFamily="34" charset="-128"/>
              </a:rPr>
              <a:t>Continue to fulfill demand for commodity solutions</a:t>
            </a:r>
          </a:p>
          <a:p>
            <a:r>
              <a:rPr lang="en-US" sz="2000" dirty="0"/>
              <a:t>Competitively selected a pool of OEMs and VARs that offer the depth and breadth of commodity IT </a:t>
            </a:r>
            <a:r>
              <a:rPr lang="en-US" sz="2000" dirty="0" smtClean="0"/>
              <a:t>solutions</a:t>
            </a:r>
          </a:p>
          <a:p>
            <a:r>
              <a:rPr lang="en-US" altLang="en-US" sz="2000" dirty="0" smtClean="0">
                <a:ea typeface="ＭＳ Ｐゴシック" pitchFamily="34" charset="-128"/>
              </a:rPr>
              <a:t>FAR Part 12 Commercial Contract with set-up for delivery orders</a:t>
            </a:r>
          </a:p>
          <a:p>
            <a:r>
              <a:rPr lang="en-US" altLang="en-US" sz="2000" dirty="0" smtClean="0">
                <a:ea typeface="ＭＳ Ｐゴシック" pitchFamily="34" charset="-128"/>
              </a:rPr>
              <a:t>Flexibility to meet CIO needs as technologies evolve over the next ten years</a:t>
            </a:r>
          </a:p>
        </p:txBody>
      </p:sp>
      <p:pic>
        <p:nvPicPr>
          <p:cNvPr id="7" name="Content Placeholder 9" descr="Image of NITAAC ECS III with a red arrow pointing down to the NITAAC CIO-CS logo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1762125"/>
            <a:ext cx="3549650" cy="38766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465E618-A93F-4538-9017-BEF2DA87DEDE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000" dirty="0">
                <a:ea typeface="ＭＳ Ｐゴシック" pitchFamily="34" charset="-128"/>
              </a:rPr>
              <a:t>Questions? </a:t>
            </a:r>
            <a:endParaRPr lang="en-US" sz="4000" dirty="0"/>
          </a:p>
        </p:txBody>
      </p:sp>
      <p:pic>
        <p:nvPicPr>
          <p:cNvPr id="6" name="Picture 11" descr="Image of NITAAC GWAC logo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1768" r="13905" b="49248"/>
          <a:stretch>
            <a:fillRect/>
          </a:stretch>
        </p:blipFill>
        <p:spPr bwMode="auto">
          <a:xfrm>
            <a:off x="1855788" y="1939925"/>
            <a:ext cx="62214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838200" y="3200400"/>
            <a:ext cx="8229600" cy="2590800"/>
          </a:xfrm>
        </p:spPr>
        <p:txBody>
          <a:bodyPr/>
          <a:lstStyle/>
          <a:p>
            <a:pPr lvl="3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Email:	NITAACsupport@nih.gov</a:t>
            </a:r>
          </a:p>
          <a:p>
            <a:pPr lvl="3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Phone:	1.888.773.6542</a:t>
            </a:r>
          </a:p>
          <a:p>
            <a:pPr lvl="3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Web:	www.nitaac.nih.gov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465E618-A93F-4538-9017-BEF2DA87DEDE}" type="slidenum">
              <a:rPr lang="en-US" smtClean="0"/>
              <a:pPr algn="r"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pitchFamily="34" charset="-128"/>
              </a:rPr>
              <a:t>NITAAC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 dirty="0">
                <a:ea typeface="ＭＳ Ｐゴシック" pitchFamily="34" charset="-128"/>
              </a:rPr>
              <a:t>What is NITAAC?</a:t>
            </a:r>
            <a:endParaRPr lang="en-US" sz="2000" b="1" dirty="0">
              <a:solidFill>
                <a:srgbClr val="000000"/>
              </a:solidFill>
              <a:ea typeface="ＭＳ Ｐゴシック" pitchFamily="-106" charset="-128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pitchFamily="-106" charset="-128"/>
              </a:rPr>
              <a:t>N</a:t>
            </a:r>
            <a:r>
              <a:rPr lang="en-US" sz="2000" dirty="0">
                <a:solidFill>
                  <a:srgbClr val="000000"/>
                </a:solidFill>
                <a:ea typeface="ＭＳ Ｐゴシック" pitchFamily="-106" charset="-128"/>
              </a:rPr>
              <a:t>IH </a:t>
            </a:r>
            <a:r>
              <a:rPr lang="en-US" sz="2000" b="1" dirty="0">
                <a:solidFill>
                  <a:srgbClr val="000000"/>
                </a:solidFill>
                <a:ea typeface="ＭＳ Ｐゴシック" pitchFamily="-106" charset="-128"/>
              </a:rPr>
              <a:t>I</a:t>
            </a:r>
            <a:r>
              <a:rPr lang="en-US" sz="2000" dirty="0">
                <a:solidFill>
                  <a:srgbClr val="000000"/>
                </a:solidFill>
                <a:ea typeface="ＭＳ Ｐゴシック" pitchFamily="-106" charset="-128"/>
              </a:rPr>
              <a:t>nformation </a:t>
            </a:r>
            <a:r>
              <a:rPr lang="en-US" sz="2000" b="1" dirty="0">
                <a:solidFill>
                  <a:srgbClr val="000000"/>
                </a:solidFill>
                <a:ea typeface="ＭＳ Ｐゴシック" pitchFamily="-106" charset="-128"/>
              </a:rPr>
              <a:t>T</a:t>
            </a:r>
            <a:r>
              <a:rPr lang="en-US" sz="2000" dirty="0">
                <a:solidFill>
                  <a:srgbClr val="000000"/>
                </a:solidFill>
                <a:ea typeface="ＭＳ Ｐゴシック" pitchFamily="-106" charset="-128"/>
              </a:rPr>
              <a:t>echnology </a:t>
            </a:r>
            <a:r>
              <a:rPr lang="en-US" sz="2000" b="1" dirty="0">
                <a:solidFill>
                  <a:srgbClr val="000000"/>
                </a:solidFill>
                <a:ea typeface="ＭＳ Ｐゴシック" pitchFamily="-106" charset="-128"/>
              </a:rPr>
              <a:t>A</a:t>
            </a:r>
            <a:r>
              <a:rPr lang="en-US" sz="2000" dirty="0">
                <a:solidFill>
                  <a:srgbClr val="000000"/>
                </a:solidFill>
                <a:ea typeface="ＭＳ Ｐゴシック" pitchFamily="-106" charset="-128"/>
              </a:rPr>
              <a:t>cquisition &amp; </a:t>
            </a:r>
            <a:r>
              <a:rPr lang="en-US" sz="2000" b="1" dirty="0">
                <a:solidFill>
                  <a:srgbClr val="000000"/>
                </a:solidFill>
                <a:ea typeface="ＭＳ Ｐゴシック" pitchFamily="-106" charset="-128"/>
              </a:rPr>
              <a:t>A</a:t>
            </a:r>
            <a:r>
              <a:rPr lang="en-US" sz="2000" dirty="0">
                <a:solidFill>
                  <a:srgbClr val="000000"/>
                </a:solidFill>
                <a:ea typeface="ＭＳ Ｐゴシック" pitchFamily="-106" charset="-128"/>
              </a:rPr>
              <a:t>ssessment </a:t>
            </a:r>
            <a:r>
              <a:rPr lang="en-US" sz="2000" b="1" dirty="0">
                <a:solidFill>
                  <a:srgbClr val="000000"/>
                </a:solidFill>
                <a:ea typeface="ＭＳ Ｐゴシック" pitchFamily="-106" charset="-128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pitchFamily="-106" charset="-128"/>
              </a:rPr>
              <a:t>enter (NITAAC)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6" charset="-128"/>
              </a:rPr>
              <a:t>Housed within HHS/NIH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6" charset="-128"/>
              </a:rPr>
              <a:t>Over 20 years experience in government-wide IT contracting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6" charset="-128"/>
              </a:rPr>
              <a:t>Sole mission is to manage the NIH GWACs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000" dirty="0">
              <a:solidFill>
                <a:srgbClr val="000000"/>
              </a:solidFill>
              <a:ea typeface="ＭＳ Ｐゴシック" pitchFamily="-106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000" dirty="0">
                <a:ea typeface="ＭＳ Ｐゴシック" pitchFamily="34" charset="-128"/>
              </a:rPr>
              <a:t>NITAAC’s Contract Holders come from a diverse pool of  industry leaders selected through a highly competitive process based on: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000" dirty="0">
                <a:ea typeface="ＭＳ Ｐゴシック" pitchFamily="34" charset="-128"/>
              </a:rPr>
              <a:t>Technical capabilities; Past performance; Price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000" dirty="0">
                <a:ea typeface="ＭＳ Ｐゴシック" pitchFamily="34" charset="-128"/>
              </a:rPr>
              <a:t>Small disadvantaged business (SDB) participation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000" dirty="0">
                <a:ea typeface="ＭＳ Ｐゴシック" pitchFamily="34" charset="-128"/>
              </a:rPr>
              <a:t>Small business subcontracting plans</a:t>
            </a:r>
            <a:endParaRPr lang="en-US" sz="2000" dirty="0">
              <a:solidFill>
                <a:srgbClr val="000000"/>
              </a:solidFill>
              <a:ea typeface="ＭＳ Ｐゴシック" pitchFamily="-106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465E618-A93F-4538-9017-BEF2DA87DEDE}" type="slidenum">
              <a:rPr lang="en-US" smtClean="0"/>
              <a:pPr algn="r"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en-US" altLang="en-US" sz="4000" dirty="0">
                <a:ea typeface="ＭＳ Ｐゴシック" pitchFamily="34" charset="-128"/>
              </a:rPr>
              <a:t>What are Government-Wide Acquisition Contracts (GWACs)?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en-US" altLang="en-US" sz="2000" dirty="0">
                <a:ea typeface="ＭＳ Ｐゴシック" pitchFamily="34" charset="-128"/>
              </a:rPr>
              <a:t>Government Wide Acquisition Contracts are: 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itchFamily="34" charset="-128"/>
              </a:rPr>
              <a:t>Task order or delivery order contracts for Information Technology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itchFamily="34" charset="-128"/>
              </a:rPr>
              <a:t>Utilized to streamline acquisition under FAR 16.505</a:t>
            </a:r>
          </a:p>
          <a:p>
            <a:pPr marL="457200" lvl="1" indent="0">
              <a:buNone/>
              <a:defRPr/>
            </a:pPr>
            <a:endParaRPr lang="en-US" altLang="en-US" sz="1000" dirty="0">
              <a:ea typeface="ＭＳ Ｐゴシック" pitchFamily="34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6" charset="-128"/>
              </a:rPr>
              <a:t>NITAAC administers three GWACs for IT products, services and solutions: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34" charset="-128"/>
              </a:rPr>
              <a:t>CIO-SP3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34" charset="-128"/>
              </a:rPr>
              <a:t>CIO-SP3 Small Business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  <a:ea typeface="ＭＳ Ｐゴシック" pitchFamily="34" charset="-128"/>
              </a:rPr>
              <a:t>ECS III</a:t>
            </a:r>
            <a:endParaRPr lang="en-US" altLang="en-US" sz="10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defRPr/>
            </a:pPr>
            <a:endParaRPr lang="en-US" altLang="en-US" sz="1000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000" dirty="0">
                <a:ea typeface="ＭＳ Ｐゴシック" pitchFamily="34" charset="-128"/>
              </a:rPr>
              <a:t>NITAAC is one of three Federal agencies designated by the Office of Management and Budget (OMB) as an Executive Agent to administer GWACs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itchFamily="34" charset="-128"/>
              </a:rPr>
              <a:t>Pursuant to section 5112(e) of the Clinger-Cohen Act (1996)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465E618-A93F-4538-9017-BEF2DA87DEDE}" type="slidenum">
              <a:rPr lang="en-US" smtClean="0"/>
              <a:pPr algn="r"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7325" y="831850"/>
            <a:ext cx="8880475" cy="615950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pitchFamily="34" charset="-128"/>
              </a:rPr>
              <a:t>CIO-SP3 </a:t>
            </a:r>
            <a:r>
              <a:rPr lang="en-US" altLang="en-US" sz="4000" dirty="0">
                <a:ea typeface="ＭＳ Ｐゴシック" pitchFamily="34" charset="-128"/>
              </a:rPr>
              <a:t>&amp;</a:t>
            </a:r>
            <a:r>
              <a:rPr lang="en-US" altLang="en-US" sz="4000" dirty="0" smtClean="0">
                <a:ea typeface="ＭＳ Ｐゴシック" pitchFamily="34" charset="-128"/>
              </a:rPr>
              <a:t> CIO-SP3 Small Business GWACs </a:t>
            </a:r>
          </a:p>
        </p:txBody>
      </p:sp>
      <p:graphicFrame>
        <p:nvGraphicFramePr>
          <p:cNvPr id="6" name="Content Placeholder 12" descr="Image listing the scope of the NITAAC CIO-SP3 and CIO-SP3 Small Business contracts as follows:&#10;&#10;CIO-SP3&#10;53 Contract Holders &#10;Average ceiling rates 10-15% less than comparable GWACs&#10;CIO-SP3 Small Business&#10;92 Contract Holders&#10;5 Socioeconomic Categories&#10;Small Business&#10;HUBZone&#10;SDVOSB&#10;8(a)&#10;Women Owned&#10;Awarding Agency Receives Credit&#10;Average ceiling rates 10-15% less than comparable GWACs&#10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200643"/>
              </p:ext>
            </p:extLst>
          </p:nvPr>
        </p:nvGraphicFramePr>
        <p:xfrm>
          <a:off x="457200" y="1633537"/>
          <a:ext cx="4038600" cy="476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465E618-A93F-4538-9017-BEF2DA87DEDE}" type="slidenum">
              <a:rPr lang="en-US" smtClean="0"/>
              <a:pPr algn="r">
                <a:defRPr/>
              </a:pPr>
              <a:t>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600" y="1752600"/>
            <a:ext cx="3962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Task Areas</a:t>
            </a:r>
          </a:p>
          <a:p>
            <a:pPr marL="400050" lvl="1" indent="0">
              <a:buNone/>
            </a:pPr>
            <a:r>
              <a:rPr lang="en-US" sz="1800" dirty="0" smtClean="0"/>
              <a:t>1</a:t>
            </a:r>
            <a:r>
              <a:rPr lang="en-US" sz="1800" dirty="0"/>
              <a:t>: IT Services for Biomedical Research Health Science &amp; Healthcare</a:t>
            </a:r>
          </a:p>
          <a:p>
            <a:pPr marL="400050" lvl="1" indent="0">
              <a:buNone/>
            </a:pPr>
            <a:r>
              <a:rPr lang="en-US" sz="1800" dirty="0" smtClean="0"/>
              <a:t>2</a:t>
            </a:r>
            <a:r>
              <a:rPr lang="en-US" sz="1800" dirty="0"/>
              <a:t>: Chief Information Officer (CIO) Support</a:t>
            </a:r>
          </a:p>
          <a:p>
            <a:pPr marL="400050" lvl="1" indent="0">
              <a:buNone/>
            </a:pPr>
            <a:r>
              <a:rPr lang="en-US" sz="1800" dirty="0" smtClean="0"/>
              <a:t>3</a:t>
            </a:r>
            <a:r>
              <a:rPr lang="en-US" sz="1800" dirty="0"/>
              <a:t>: Imaging</a:t>
            </a:r>
          </a:p>
          <a:p>
            <a:pPr marL="400050" lvl="1" indent="0">
              <a:buNone/>
            </a:pPr>
            <a:r>
              <a:rPr lang="en-US" sz="1800" dirty="0" smtClean="0"/>
              <a:t>4</a:t>
            </a:r>
            <a:r>
              <a:rPr lang="en-US" sz="1800" dirty="0"/>
              <a:t>: Outsourcing</a:t>
            </a:r>
          </a:p>
          <a:p>
            <a:pPr marL="400050" lvl="1" indent="0">
              <a:buNone/>
            </a:pPr>
            <a:r>
              <a:rPr lang="en-US" sz="1800" dirty="0" smtClean="0"/>
              <a:t>5</a:t>
            </a:r>
            <a:r>
              <a:rPr lang="en-US" sz="1800" dirty="0"/>
              <a:t>: IT Operations and Maintenance</a:t>
            </a:r>
          </a:p>
          <a:p>
            <a:pPr marL="400050" lvl="1" indent="0">
              <a:buNone/>
            </a:pPr>
            <a:r>
              <a:rPr lang="en-US" sz="1800" dirty="0" smtClean="0"/>
              <a:t>6</a:t>
            </a:r>
            <a:r>
              <a:rPr lang="en-US" sz="1800" dirty="0"/>
              <a:t>: Integration Services</a:t>
            </a:r>
          </a:p>
          <a:p>
            <a:pPr marL="400050" lvl="1" indent="0">
              <a:buNone/>
            </a:pPr>
            <a:r>
              <a:rPr lang="en-US" sz="1800" dirty="0" smtClean="0"/>
              <a:t>7</a:t>
            </a:r>
            <a:r>
              <a:rPr lang="en-US" sz="1800" dirty="0"/>
              <a:t>: Critical Infrastructure Protection and Information Assurance</a:t>
            </a:r>
          </a:p>
          <a:p>
            <a:pPr marL="400050" lvl="1" indent="0">
              <a:buNone/>
            </a:pPr>
            <a:r>
              <a:rPr lang="en-US" sz="1800" dirty="0" smtClean="0"/>
              <a:t>8</a:t>
            </a:r>
            <a:r>
              <a:rPr lang="en-US" sz="1800" dirty="0"/>
              <a:t>: Digital Government</a:t>
            </a:r>
          </a:p>
          <a:p>
            <a:pPr marL="400050" lvl="1" indent="0">
              <a:buNone/>
            </a:pPr>
            <a:r>
              <a:rPr lang="en-US" sz="1800" dirty="0" smtClean="0"/>
              <a:t>9</a:t>
            </a:r>
            <a:r>
              <a:rPr lang="en-US" sz="1800" dirty="0"/>
              <a:t>: Enterprise Resource Planning</a:t>
            </a:r>
          </a:p>
          <a:p>
            <a:pPr marL="400050" lvl="1" indent="0">
              <a:buNone/>
            </a:pPr>
            <a:r>
              <a:rPr lang="en-US" sz="1800" dirty="0" smtClean="0"/>
              <a:t>10</a:t>
            </a:r>
            <a:r>
              <a:rPr lang="en-US" sz="1800" dirty="0"/>
              <a:t>: Software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FF0000"/>
                </a:solidFill>
                <a:ea typeface="MS PGothic"/>
                <a:cs typeface="Times New Roman"/>
              </a:rPr>
              <a:t>Everything IT! </a:t>
            </a:r>
            <a:r>
              <a:rPr lang="en-US" sz="2400" b="1" i="1" dirty="0">
                <a:solidFill>
                  <a:srgbClr val="000000"/>
                </a:solidFill>
                <a:ea typeface="MS PGothic"/>
                <a:cs typeface="Times New Roman"/>
              </a:rPr>
              <a:t>Products or Related Services Across 6 Lots </a:t>
            </a: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Lots Are Intended To Be Used As A Guide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465E618-A93F-4538-9017-BEF2DA87DEDE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  <p:graphicFrame>
        <p:nvGraphicFramePr>
          <p:cNvPr id="6" name="Content Placeholder 6" descr="Image displaying the following ECS III Contract Products and Related Services Across 6 Lots:&#10;Lot 1: Commercial Hardware, Software and Networking Equipment  &#10;Lot 2: Commercial Telecommunications Equipment &#10;Lot 3: Scientific Research Stations and Other Electronic Devices and Systems   &#10;Lot 4: Software (including Operating Systems)&#10;Lot 5: Warranty and Maintenance Services&#10;Lot 6: Support Services&#10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597631"/>
              </p:ext>
            </p:extLst>
          </p:nvPr>
        </p:nvGraphicFramePr>
        <p:xfrm>
          <a:off x="152400" y="1981200"/>
          <a:ext cx="8792902" cy="325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9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HHS Strategic Source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4442" y="1590261"/>
            <a:ext cx="3124861" cy="42311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800" dirty="0" smtClean="0">
                <a:ea typeface="ＭＳ Ｐゴシック" pitchFamily="34" charset="-128"/>
              </a:rPr>
              <a:t>Strategic Source Memo signed by Nancy Gunderson for the use of the ECS-III Contract located at:  http://nitaac.nih.gov/nitaac/contracts/ecs-iii/strategic-sourcing-directive</a:t>
            </a:r>
          </a:p>
        </p:txBody>
      </p:sp>
      <p:pic>
        <p:nvPicPr>
          <p:cNvPr id="5" name="Picture 3" descr="Image of the Department of Health and Human Services Strategic Sourcing Contract News as released on May 11, 2009.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3" t="26802" r="18484" b="4456"/>
          <a:stretch>
            <a:fillRect/>
          </a:stretch>
        </p:blipFill>
        <p:spPr bwMode="auto">
          <a:xfrm>
            <a:off x="3733800" y="1752600"/>
            <a:ext cx="502920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465E618-A93F-4538-9017-BEF2DA87DEDE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000" dirty="0">
                <a:ea typeface="ＭＳ Ｐゴシック" pitchFamily="34" charset="-128"/>
              </a:rPr>
              <a:t>ECS III Benefits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altLang="en-US" sz="2000" dirty="0">
                <a:ea typeface="ＭＳ Ｐゴシック" pitchFamily="34" charset="-128"/>
              </a:rPr>
              <a:t>Items can be added to the contract by customer requests within 30 </a:t>
            </a:r>
            <a:r>
              <a:rPr lang="en-US" altLang="en-US" sz="2000" dirty="0" smtClean="0">
                <a:ea typeface="ＭＳ Ｐゴシック" pitchFamily="34" charset="-128"/>
              </a:rPr>
              <a:t>minutes</a:t>
            </a:r>
            <a:endParaRPr lang="en-US" altLang="en-US" sz="2000" dirty="0">
              <a:ea typeface="ＭＳ Ｐゴシック" pitchFamily="34" charset="-128"/>
            </a:endParaRPr>
          </a:p>
          <a:p>
            <a:r>
              <a:rPr lang="en-US" altLang="en-US" sz="2000" dirty="0">
                <a:ea typeface="ＭＳ Ｐゴシック" pitchFamily="34" charset="-128"/>
              </a:rPr>
              <a:t>Quick and easy way to purchase IT </a:t>
            </a:r>
            <a:r>
              <a:rPr lang="en-US" altLang="en-US" sz="2000" dirty="0" smtClean="0">
                <a:ea typeface="ＭＳ Ｐゴシック" pitchFamily="34" charset="-128"/>
              </a:rPr>
              <a:t>products</a:t>
            </a:r>
            <a:endParaRPr lang="en-US" altLang="en-US" sz="2000" dirty="0">
              <a:ea typeface="ＭＳ Ｐゴシック" pitchFamily="34" charset="-128"/>
            </a:endParaRPr>
          </a:p>
          <a:p>
            <a:r>
              <a:rPr lang="en-US" altLang="en-US" sz="2000" dirty="0">
                <a:ea typeface="ＭＳ Ｐゴシック" pitchFamily="34" charset="-128"/>
              </a:rPr>
              <a:t>Average 3-5 responses per Request for Quote (RFQ) from eligible Contract Holders </a:t>
            </a: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Vendors you know and trust </a:t>
            </a:r>
          </a:p>
          <a:p>
            <a:r>
              <a:rPr lang="en-US" altLang="en-US" sz="2000" dirty="0">
                <a:ea typeface="ＭＳ Ｐゴシック" pitchFamily="34" charset="-128"/>
              </a:rPr>
              <a:t>Requirements can be set aside for small businesses </a:t>
            </a:r>
          </a:p>
          <a:p>
            <a:r>
              <a:rPr lang="en-US" altLang="en-US" sz="2000" dirty="0">
                <a:ea typeface="ＭＳ Ｐゴシック" pitchFamily="34" charset="-128"/>
              </a:rPr>
              <a:t>GSA .75% vs ECS-III .50% </a:t>
            </a:r>
          </a:p>
          <a:p>
            <a:r>
              <a:rPr lang="en-US" altLang="en-US" sz="2000" dirty="0">
                <a:ea typeface="ＭＳ Ｐゴシック" pitchFamily="34" charset="-128"/>
              </a:rPr>
              <a:t>Direct purchase through </a:t>
            </a:r>
            <a:r>
              <a:rPr lang="en-US" altLang="en-US" sz="2000" dirty="0" smtClean="0">
                <a:ea typeface="ＭＳ Ｐゴシック" pitchFamily="34" charset="-128"/>
              </a:rPr>
              <a:t>Micro-Purchase</a:t>
            </a:r>
            <a:endParaRPr lang="en-US" altLang="en-US" sz="2000" dirty="0">
              <a:ea typeface="ＭＳ Ｐゴシック" pitchFamily="34" charset="-128"/>
            </a:endParaRPr>
          </a:p>
          <a:p>
            <a:r>
              <a:rPr lang="en-US" altLang="en-US" sz="2000" dirty="0">
                <a:ea typeface="ＭＳ Ｐゴシック" pitchFamily="34" charset="-128"/>
              </a:rPr>
              <a:t>3 Quotes vs Fair </a:t>
            </a:r>
            <a:r>
              <a:rPr lang="en-US" altLang="en-US" sz="2000" dirty="0" smtClean="0">
                <a:ea typeface="ＭＳ Ｐゴシック" pitchFamily="34" charset="-128"/>
              </a:rPr>
              <a:t>Opportunity</a:t>
            </a:r>
            <a:endParaRPr lang="en-US" altLang="en-US" sz="2000" dirty="0">
              <a:ea typeface="ＭＳ Ｐゴシック" pitchFamily="34" charset="-128"/>
            </a:endParaRPr>
          </a:p>
          <a:p>
            <a:r>
              <a:rPr lang="en-US" altLang="en-US" sz="2000" dirty="0">
                <a:ea typeface="ＭＳ Ｐゴシック" pitchFamily="34" charset="-128"/>
              </a:rPr>
              <a:t>Flexibility to do consolidated purchases and delivery orders, subject to the limit of your purchase card authority.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465E618-A93F-4538-9017-BEF2DA87DEDE}" type="slidenum">
              <a:rPr lang="en-US" smtClean="0"/>
              <a:pPr algn="r"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000" dirty="0">
                <a:ea typeface="ＭＳ Ｐゴシック" pitchFamily="34" charset="-128"/>
              </a:rPr>
              <a:t>Advantages of Using NITAAC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 dirty="0">
                <a:ea typeface="ＭＳ Ｐゴシック" pitchFamily="34" charset="-128"/>
              </a:rPr>
              <a:t>Faster: </a:t>
            </a:r>
            <a:r>
              <a:rPr lang="en-US" altLang="en-US" sz="2000" dirty="0">
                <a:ea typeface="ＭＳ Ｐゴシック" pitchFamily="34" charset="-128"/>
              </a:rPr>
              <a:t>Streamlined process saves time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 dirty="0" smtClean="0">
                <a:ea typeface="ＭＳ Ｐゴシック" pitchFamily="34" charset="-128"/>
              </a:rPr>
              <a:t>Easier</a:t>
            </a:r>
            <a:r>
              <a:rPr lang="en-US" altLang="en-US" sz="2000" b="1" dirty="0">
                <a:ea typeface="ＭＳ Ｐゴシック" pitchFamily="34" charset="-128"/>
              </a:rPr>
              <a:t>:  </a:t>
            </a:r>
            <a:r>
              <a:rPr lang="en-US" altLang="en-US" sz="2000" dirty="0">
                <a:ea typeface="ＭＳ Ｐゴシック" pitchFamily="34" charset="-128"/>
              </a:rPr>
              <a:t>Secure online systems for competition management (RFQ System: Products)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000" dirty="0">
                <a:ea typeface="ＭＳ Ｐゴシック" pitchFamily="34" charset="-128"/>
              </a:rPr>
              <a:t>Manage every aspect of procurement from solicitation to closeout (RFI, RFQ, CP, amendments, Market Research Tool)</a:t>
            </a:r>
          </a:p>
          <a:p>
            <a:r>
              <a:rPr lang="en-US" altLang="en-US" sz="2000" b="1" dirty="0" smtClean="0">
                <a:ea typeface="ＭＳ Ｐゴシック" pitchFamily="34" charset="-128"/>
              </a:rPr>
              <a:t>Cost </a:t>
            </a:r>
            <a:r>
              <a:rPr lang="en-US" altLang="en-US" sz="2000" b="1" dirty="0">
                <a:ea typeface="ＭＳ Ｐゴシック" pitchFamily="34" charset="-128"/>
              </a:rPr>
              <a:t>Competitive:</a:t>
            </a:r>
            <a:endParaRPr lang="en-US" altLang="en-US" sz="2000" dirty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en-US" sz="2000" dirty="0">
                <a:ea typeface="ＭＳ Ｐゴシック" pitchFamily="34" charset="-128"/>
              </a:rPr>
              <a:t>ECS III contract holder prices are less than or equal to their Federal Supply Schedule (FSS) prices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 dirty="0">
                <a:ea typeface="ＭＳ Ｐゴシック" pitchFamily="34" charset="-128"/>
              </a:rPr>
              <a:t>ECS-III .5%, vs FSS .75%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 dirty="0" smtClean="0">
                <a:ea typeface="ＭＳ Ｐゴシック" pitchFamily="34" charset="-128"/>
              </a:rPr>
              <a:t>Control</a:t>
            </a:r>
            <a:r>
              <a:rPr lang="en-US" altLang="en-US" sz="2000" b="1" dirty="0">
                <a:ea typeface="ＭＳ Ｐゴシック" pitchFamily="34" charset="-128"/>
              </a:rPr>
              <a:t>: </a:t>
            </a:r>
            <a:r>
              <a:rPr lang="en-US" altLang="en-US" sz="2000" dirty="0">
                <a:ea typeface="ＭＳ Ｐゴシック" pitchFamily="34" charset="-128"/>
              </a:rPr>
              <a:t>Delivery orders are placed directly by the Purchase Card Holders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000" dirty="0">
                <a:ea typeface="ＭＳ Ｐゴシック" pitchFamily="34" charset="-128"/>
              </a:rPr>
              <a:t>ECS III Set-Aside Groups – Small Business and Women Owned</a:t>
            </a:r>
          </a:p>
          <a:p>
            <a:r>
              <a:rPr lang="en-US" altLang="en-US" sz="2000" b="1" dirty="0" smtClean="0">
                <a:ea typeface="ＭＳ Ｐゴシック" pitchFamily="34" charset="-128"/>
              </a:rPr>
              <a:t>Contracts</a:t>
            </a:r>
            <a:r>
              <a:rPr lang="en-US" altLang="en-US" sz="2000" b="1" dirty="0">
                <a:ea typeface="ＭＳ Ｐゴシック" pitchFamily="34" charset="-128"/>
              </a:rPr>
              <a:t>: </a:t>
            </a:r>
            <a:r>
              <a:rPr lang="en-US" altLang="en-US" sz="2000" dirty="0">
                <a:ea typeface="ＭＳ Ｐゴシック" pitchFamily="34" charset="-128"/>
              </a:rPr>
              <a:t>Agile and flexible in support of all your IT needs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465E618-A93F-4538-9017-BEF2DA87DEDE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r>
              <a:rPr lang="en-US" altLang="en-US" sz="4000" dirty="0" smtClean="0">
                <a:ea typeface="ＭＳ Ｐゴシック" pitchFamily="34" charset="-128"/>
              </a:rPr>
              <a:t>Potential Applications on ECS III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1800" dirty="0">
                <a:latin typeface="Calibri" pitchFamily="34" charset="0"/>
              </a:rPr>
              <a:t>Apple products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1800" dirty="0">
                <a:latin typeface="Calibri" pitchFamily="34" charset="0"/>
              </a:rPr>
              <a:t>Cloud computing: </a:t>
            </a:r>
            <a:r>
              <a:rPr lang="en-US" altLang="en-US" sz="1800" dirty="0" err="1">
                <a:latin typeface="Calibri" pitchFamily="34" charset="0"/>
              </a:rPr>
              <a:t>SaaS</a:t>
            </a:r>
            <a:r>
              <a:rPr lang="en-US" altLang="en-US" sz="1800" dirty="0">
                <a:latin typeface="Calibri" pitchFamily="34" charset="0"/>
              </a:rPr>
              <a:t>, </a:t>
            </a:r>
            <a:r>
              <a:rPr lang="en-US" altLang="en-US" sz="1800" dirty="0" err="1">
                <a:latin typeface="Calibri" pitchFamily="34" charset="0"/>
              </a:rPr>
              <a:t>IaaS</a:t>
            </a:r>
            <a:r>
              <a:rPr lang="en-US" altLang="en-US" sz="1800" dirty="0">
                <a:latin typeface="Calibri" pitchFamily="34" charset="0"/>
              </a:rPr>
              <a:t>, </a:t>
            </a:r>
            <a:r>
              <a:rPr lang="en-US" altLang="en-US" sz="1800" dirty="0" err="1">
                <a:latin typeface="Calibri" pitchFamily="34" charset="0"/>
              </a:rPr>
              <a:t>PaaS</a:t>
            </a:r>
            <a:endParaRPr lang="en-US" altLang="en-US" sz="1800" dirty="0">
              <a:latin typeface="Calibri" pitchFamily="34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1800" dirty="0">
                <a:latin typeface="Calibri" pitchFamily="34" charset="0"/>
              </a:rPr>
              <a:t>Data Warehousing/Data Storage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1800" dirty="0">
                <a:latin typeface="Calibri" pitchFamily="34" charset="0"/>
              </a:rPr>
              <a:t>Enterprise Software Licenses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1800" dirty="0">
                <a:latin typeface="Calibri" pitchFamily="34" charset="0"/>
              </a:rPr>
              <a:t>Warranty and Maintenance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1800" dirty="0">
                <a:latin typeface="Calibri" pitchFamily="34" charset="0"/>
              </a:rPr>
              <a:t>Servers built to order (BTO)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1800" dirty="0">
                <a:latin typeface="Calibri" pitchFamily="34" charset="0"/>
              </a:rPr>
              <a:t>Lease printers that include maintenance and tech support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1800" dirty="0">
                <a:latin typeface="Calibri" pitchFamily="34" charset="0"/>
              </a:rPr>
              <a:t>Citrix Support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1800" dirty="0">
                <a:latin typeface="Calibri" pitchFamily="34" charset="0"/>
              </a:rPr>
              <a:t>VMware Maintenance Renewal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1800" dirty="0">
                <a:latin typeface="Calibri" pitchFamily="34" charset="0"/>
              </a:rPr>
              <a:t>Software maintenance updates such as Oracle’</a:t>
            </a:r>
            <a:r>
              <a:rPr lang="en-US" altLang="ja-JP" sz="1800" dirty="0">
                <a:latin typeface="Calibri" pitchFamily="34" charset="0"/>
              </a:rPr>
              <a:t>s </a:t>
            </a:r>
            <a:r>
              <a:rPr lang="ja-JP" altLang="en-US" sz="1800" dirty="0">
                <a:latin typeface="Calibri" pitchFamily="34" charset="0"/>
              </a:rPr>
              <a:t>“</a:t>
            </a:r>
            <a:r>
              <a:rPr lang="en-US" altLang="ja-JP" sz="1800" dirty="0">
                <a:latin typeface="Calibri" pitchFamily="34" charset="0"/>
              </a:rPr>
              <a:t>My Oracle Support</a:t>
            </a:r>
            <a:r>
              <a:rPr lang="ja-JP" altLang="en-US" sz="1800" dirty="0">
                <a:latin typeface="Calibri" pitchFamily="34" charset="0"/>
              </a:rPr>
              <a:t>”</a:t>
            </a:r>
            <a:r>
              <a:rPr lang="en-US" altLang="ja-JP" sz="1800" dirty="0">
                <a:latin typeface="Calibri" pitchFamily="34" charset="0"/>
              </a:rPr>
              <a:t> or Microsoft’s </a:t>
            </a:r>
            <a:r>
              <a:rPr lang="ja-JP" altLang="en-US" sz="1800" dirty="0">
                <a:latin typeface="Calibri" pitchFamily="34" charset="0"/>
              </a:rPr>
              <a:t>“</a:t>
            </a:r>
            <a:r>
              <a:rPr lang="en-US" altLang="ja-JP" sz="1800" dirty="0">
                <a:latin typeface="Calibri" pitchFamily="34" charset="0"/>
              </a:rPr>
              <a:t>Windows Update</a:t>
            </a:r>
            <a:r>
              <a:rPr lang="ja-JP" altLang="en-US" sz="1800" dirty="0">
                <a:latin typeface="Calibri" pitchFamily="34" charset="0"/>
              </a:rPr>
              <a:t>”</a:t>
            </a:r>
            <a:endParaRPr lang="en-US" altLang="ja-JP" sz="180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465E618-A93F-4538-9017-BEF2DA87DEDE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816</Words>
  <Application>Microsoft Office PowerPoint</Application>
  <PresentationFormat>On-screen Show (4:3)</PresentationFormat>
  <Paragraphs>131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Office of Acquisition and Logistics Management  Simplified Acquisitions Committee (SAC)</vt:lpstr>
      <vt:lpstr>NITAAC</vt:lpstr>
      <vt:lpstr>What are Government-Wide Acquisition Contracts (GWACs)?</vt:lpstr>
      <vt:lpstr>CIO-SP3 &amp; CIO-SP3 Small Business GWACs </vt:lpstr>
      <vt:lpstr>Everything IT! Products or Related Services Across 6 Lots </vt:lpstr>
      <vt:lpstr>HHS Strategic Source</vt:lpstr>
      <vt:lpstr>ECS III Benefits</vt:lpstr>
      <vt:lpstr>Advantages of Using NITAAC</vt:lpstr>
      <vt:lpstr>Potential Applications on ECS III</vt:lpstr>
      <vt:lpstr>Customer Support Center</vt:lpstr>
      <vt:lpstr>Coming Soon….CIO-CS</vt:lpstr>
      <vt:lpstr>Questions? </vt:lpstr>
    </vt:vector>
  </TitlesOfParts>
  <Company>NIH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NITAAC_Presentation_102914_508</dc:title>
  <dc:subject>NITAAC_Presentation_102914_508</dc:subject>
  <dc:creator>NIH/OD/OALM/NITAAC</dc:creator>
  <cp:keywords>template, draft</cp:keywords>
  <dc:description>508 compliant 11/6/14</dc:description>
  <cp:lastModifiedBy>Kaminski, Sue (NIH/OD) [E]</cp:lastModifiedBy>
  <cp:revision>32</cp:revision>
  <cp:lastPrinted>2014-10-28T10:58:22Z</cp:lastPrinted>
  <dcterms:created xsi:type="dcterms:W3CDTF">2013-05-13T17:33:41Z</dcterms:created>
  <dcterms:modified xsi:type="dcterms:W3CDTF">2014-11-10T14:54:45Z</dcterms:modified>
  <cp:category>senior staff</cp:category>
</cp:coreProperties>
</file>