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37"/>
  </p:notesMasterIdLst>
  <p:handoutMasterIdLst>
    <p:handoutMasterId r:id="rId38"/>
  </p:handoutMasterIdLst>
  <p:sldIdLst>
    <p:sldId id="292" r:id="rId3"/>
    <p:sldId id="259" r:id="rId4"/>
    <p:sldId id="256" r:id="rId5"/>
    <p:sldId id="320" r:id="rId6"/>
    <p:sldId id="339" r:id="rId7"/>
    <p:sldId id="375" r:id="rId8"/>
    <p:sldId id="258" r:id="rId9"/>
    <p:sldId id="412" r:id="rId10"/>
    <p:sldId id="417" r:id="rId11"/>
    <p:sldId id="322" r:id="rId12"/>
    <p:sldId id="323" r:id="rId13"/>
    <p:sldId id="324" r:id="rId14"/>
    <p:sldId id="416" r:id="rId15"/>
    <p:sldId id="329" r:id="rId16"/>
    <p:sldId id="330" r:id="rId17"/>
    <p:sldId id="331" r:id="rId18"/>
    <p:sldId id="360" r:id="rId19"/>
    <p:sldId id="361" r:id="rId20"/>
    <p:sldId id="362" r:id="rId21"/>
    <p:sldId id="370" r:id="rId22"/>
    <p:sldId id="368" r:id="rId23"/>
    <p:sldId id="369" r:id="rId24"/>
    <p:sldId id="371" r:id="rId25"/>
    <p:sldId id="372" r:id="rId26"/>
    <p:sldId id="373" r:id="rId27"/>
    <p:sldId id="364" r:id="rId28"/>
    <p:sldId id="367" r:id="rId29"/>
    <p:sldId id="336" r:id="rId30"/>
    <p:sldId id="337" r:id="rId31"/>
    <p:sldId id="340" r:id="rId32"/>
    <p:sldId id="341" r:id="rId33"/>
    <p:sldId id="342" r:id="rId34"/>
    <p:sldId id="343" r:id="rId35"/>
    <p:sldId id="291"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peland, Artavia (NIH/OD) [C]" initials="CA([" lastIdx="1" clrIdx="0">
    <p:extLst>
      <p:ext uri="{19B8F6BF-5375-455C-9EA6-DF929625EA0E}">
        <p15:presenceInfo xmlns:p15="http://schemas.microsoft.com/office/powerpoint/2012/main" userId="S::mitchellar@nih.gov::8c0da84e-a7fc-4e46-879a-5dea4158f4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D0907"/>
    <a:srgbClr val="BE1B0E"/>
    <a:srgbClr val="8392FD"/>
    <a:srgbClr val="C5C5FF"/>
    <a:srgbClr val="9786FA"/>
    <a:srgbClr val="1E6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996"/>
    <p:restoredTop sz="62724" autoAdjust="0"/>
  </p:normalViewPr>
  <p:slideViewPr>
    <p:cSldViewPr>
      <p:cViewPr varScale="1">
        <p:scale>
          <a:sx n="66" d="100"/>
          <a:sy n="66" d="100"/>
        </p:scale>
        <p:origin x="108" y="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4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7749343832024E-2"/>
          <c:y val="3.1225834959678917E-2"/>
          <c:w val="0.89316486220472446"/>
          <c:h val="0.71010617459434566"/>
        </c:manualLayout>
      </c:layout>
      <c:barChart>
        <c:barDir val="col"/>
        <c:grouping val="clustered"/>
        <c:varyColors val="0"/>
        <c:ser>
          <c:idx val="0"/>
          <c:order val="0"/>
          <c:tx>
            <c:strRef>
              <c:f>Sheet1!$B$1</c:f>
              <c:strCache>
                <c:ptCount val="1"/>
                <c:pt idx="0">
                  <c:v>NIH Goal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Small Business</c:v>
                </c:pt>
                <c:pt idx="1">
                  <c:v>Small Disadvantaged</c:v>
                </c:pt>
                <c:pt idx="2">
                  <c:v>Service-Disabled Veteran Owned </c:v>
                </c:pt>
                <c:pt idx="3">
                  <c:v>Woman-Owned</c:v>
                </c:pt>
                <c:pt idx="4">
                  <c:v>Ceritfied HUBZone</c:v>
                </c:pt>
              </c:strCache>
            </c:strRef>
          </c:cat>
          <c:val>
            <c:numRef>
              <c:f>Sheet1!$B$2:$B$6</c:f>
              <c:numCache>
                <c:formatCode>0%</c:formatCode>
                <c:ptCount val="5"/>
                <c:pt idx="0">
                  <c:v>0.28000000000000003</c:v>
                </c:pt>
                <c:pt idx="1">
                  <c:v>0.05</c:v>
                </c:pt>
                <c:pt idx="2">
                  <c:v>0.03</c:v>
                </c:pt>
                <c:pt idx="3">
                  <c:v>0.05</c:v>
                </c:pt>
                <c:pt idx="4">
                  <c:v>0.03</c:v>
                </c:pt>
              </c:numCache>
            </c:numRef>
          </c:val>
          <c:extLst>
            <c:ext xmlns:c16="http://schemas.microsoft.com/office/drawing/2014/chart" uri="{C3380CC4-5D6E-409C-BE32-E72D297353CC}">
              <c16:uniqueId val="{00000000-5054-4DC1-8834-36A16DD41493}"/>
            </c:ext>
          </c:extLst>
        </c:ser>
        <c:ser>
          <c:idx val="1"/>
          <c:order val="1"/>
          <c:tx>
            <c:strRef>
              <c:f>Sheet1!$C$1</c:f>
              <c:strCache>
                <c:ptCount val="1"/>
                <c:pt idx="0">
                  <c:v>NIH Actual Goal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Small Business</c:v>
                </c:pt>
                <c:pt idx="1">
                  <c:v>Small Disadvantaged</c:v>
                </c:pt>
                <c:pt idx="2">
                  <c:v>Service-Disabled Veteran Owned </c:v>
                </c:pt>
                <c:pt idx="3">
                  <c:v>Woman-Owned</c:v>
                </c:pt>
                <c:pt idx="4">
                  <c:v>Ceritfied HUBZone</c:v>
                </c:pt>
              </c:strCache>
            </c:strRef>
          </c:cat>
          <c:val>
            <c:numRef>
              <c:f>Sheet1!$C$2:$C$6</c:f>
              <c:numCache>
                <c:formatCode>0.00%</c:formatCode>
                <c:ptCount val="5"/>
                <c:pt idx="0" formatCode="0%">
                  <c:v>0.3</c:v>
                </c:pt>
                <c:pt idx="1">
                  <c:v>0.13689999999999999</c:v>
                </c:pt>
                <c:pt idx="2">
                  <c:v>2.23E-2</c:v>
                </c:pt>
                <c:pt idx="3">
                  <c:v>0.10680000000000001</c:v>
                </c:pt>
                <c:pt idx="4">
                  <c:v>1.7899999999999999E-2</c:v>
                </c:pt>
              </c:numCache>
            </c:numRef>
          </c:val>
          <c:extLst>
            <c:ext xmlns:c16="http://schemas.microsoft.com/office/drawing/2014/chart" uri="{C3380CC4-5D6E-409C-BE32-E72D297353CC}">
              <c16:uniqueId val="{00000001-5054-4DC1-8834-36A16DD41493}"/>
            </c:ext>
          </c:extLst>
        </c:ser>
        <c:dLbls>
          <c:showLegendKey val="0"/>
          <c:showVal val="0"/>
          <c:showCatName val="0"/>
          <c:showSerName val="0"/>
          <c:showPercent val="0"/>
          <c:showBubbleSize val="0"/>
        </c:dLbls>
        <c:gapWidth val="219"/>
        <c:overlap val="-11"/>
        <c:axId val="600637032"/>
        <c:axId val="600636376"/>
      </c:barChart>
      <c:catAx>
        <c:axId val="600637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0636376"/>
        <c:crosses val="autoZero"/>
        <c:auto val="1"/>
        <c:lblAlgn val="ctr"/>
        <c:lblOffset val="100"/>
        <c:noMultiLvlLbl val="0"/>
      </c:catAx>
      <c:valAx>
        <c:axId val="6006363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063703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a:t>the NIH HBCU/MSI Engagement Forum</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a:t>2/27/2019</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CF4B55C-23B3-4F29-B0B7-2111F1A34563}" type="slidenum">
              <a:rPr lang="en-US" smtClean="0"/>
              <a:pPr/>
              <a:t>‹#›</a:t>
            </a:fld>
            <a:endParaRPr lang="en-US"/>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r>
              <a:rPr lang="en-US" dirty="0"/>
              <a:t>the NIH HBCU/MSI Engagement Forum</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r>
              <a:rPr lang="en-US"/>
              <a:t>2/27/2019</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845FE981-F7C0-443E-BB4D-9B5A3A37B09C}" type="slidenum">
              <a:rPr lang="en-US"/>
              <a:pPr>
                <a:defRPr/>
              </a:pPr>
              <a:t>‹#›</a:t>
            </a:fld>
            <a:endParaRPr 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DCFFBE-0D32-4744-9D0D-60A4479A0F92}" type="slidenum">
              <a:rPr lang="en-US" smtClean="0"/>
              <a:pPr fontAlgn="base">
                <a:spcBef>
                  <a:spcPct val="0"/>
                </a:spcBef>
                <a:spcAft>
                  <a:spcPct val="0"/>
                </a:spcAft>
                <a:defRPr/>
              </a:pPr>
              <a:t>1</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66612" eaLnBrk="1" hangingPunct="1">
              <a:spcBef>
                <a:spcPct val="0"/>
              </a:spcBef>
              <a:defRPr/>
            </a:pPr>
            <a:r>
              <a:rPr lang="en-US" sz="1300" dirty="0"/>
              <a:t>Here is contact information for the NIH small business specialists. They will be an important resource for you in building the necessary relationships for pursuing contracts.</a:t>
            </a:r>
          </a:p>
          <a:p>
            <a:pPr eaLnBrk="1" hangingPunct="1">
              <a:spcBef>
                <a:spcPct val="0"/>
              </a:spcBef>
            </a:pP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19</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a:p>
            <a:pPr eaLnBrk="1" hangingPunct="1">
              <a:spcBef>
                <a:spcPct val="0"/>
              </a:spcBef>
            </a:pPr>
            <a:r>
              <a:rPr lang="en-US" dirty="0"/>
              <a:t>There are five key elements that government buyers are looking for so that they can make a speedy decision. </a:t>
            </a:r>
          </a:p>
          <a:p>
            <a:pPr eaLnBrk="1" hangingPunct="1">
              <a:spcBef>
                <a:spcPct val="0"/>
              </a:spcBef>
            </a:pPr>
            <a:endParaRPr lang="en-US" dirty="0"/>
          </a:p>
          <a:p>
            <a:pPr eaLnBrk="1" hangingPunct="1">
              <a:spcBef>
                <a:spcPct val="0"/>
              </a:spcBef>
            </a:pPr>
            <a:r>
              <a:rPr lang="en-US" dirty="0"/>
              <a:t>Include the following information in your Capabilities Statement: </a:t>
            </a:r>
          </a:p>
          <a:p>
            <a:pPr eaLnBrk="1" hangingPunct="1">
              <a:spcBef>
                <a:spcPct val="0"/>
              </a:spcBef>
            </a:pPr>
            <a:endParaRPr lang="en-US" dirty="0"/>
          </a:p>
          <a:p>
            <a:pPr marL="241653" indent="-241653" eaLnBrk="1" hangingPunct="1">
              <a:spcBef>
                <a:spcPct val="0"/>
              </a:spcBef>
              <a:buAutoNum type="arabicPeriod"/>
            </a:pPr>
            <a:r>
              <a:rPr lang="en-US" b="1" dirty="0"/>
              <a:t>Core competencies</a:t>
            </a:r>
            <a:r>
              <a:rPr lang="en-US" dirty="0"/>
              <a:t>. </a:t>
            </a:r>
          </a:p>
          <a:p>
            <a:pPr marL="241653" indent="-241653" defTabSz="966612" eaLnBrk="1" hangingPunct="1">
              <a:spcBef>
                <a:spcPct val="0"/>
              </a:spcBef>
              <a:buFontTx/>
              <a:buAutoNum type="arabicPeriod"/>
              <a:defRPr/>
            </a:pPr>
            <a:r>
              <a:rPr lang="en-US" b="1" dirty="0"/>
              <a:t>Corporate data</a:t>
            </a:r>
            <a:r>
              <a:rPr lang="en-US" dirty="0"/>
              <a:t>. </a:t>
            </a:r>
          </a:p>
          <a:p>
            <a:pPr marL="241653" indent="-241653" defTabSz="966612" eaLnBrk="1" hangingPunct="1">
              <a:spcBef>
                <a:spcPct val="0"/>
              </a:spcBef>
              <a:buFontTx/>
              <a:buAutoNum type="arabicPeriod"/>
              <a:defRPr/>
            </a:pPr>
            <a:r>
              <a:rPr lang="en-US" b="1" baseline="0" dirty="0"/>
              <a:t>Differentiators.</a:t>
            </a:r>
          </a:p>
          <a:p>
            <a:pPr marL="241653" indent="-241653" eaLnBrk="1" hangingPunct="1">
              <a:spcBef>
                <a:spcPct val="0"/>
              </a:spcBef>
              <a:buAutoNum type="arabicPeriod"/>
            </a:pPr>
            <a:r>
              <a:rPr lang="en-US" b="1" dirty="0"/>
              <a:t>Past performance. </a:t>
            </a:r>
          </a:p>
          <a:p>
            <a:pPr marL="241653" indent="-241653" eaLnBrk="1" hangingPunct="1">
              <a:spcBef>
                <a:spcPct val="0"/>
              </a:spcBef>
              <a:buAutoNum type="arabicPeriod"/>
            </a:pPr>
            <a:r>
              <a:rPr lang="en-US" b="1" dirty="0"/>
              <a:t>Contact Information.</a:t>
            </a:r>
            <a:endParaRPr lang="en-US" b="1"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20</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66612" eaLnBrk="1" hangingPunct="1">
              <a:spcBef>
                <a:spcPct val="0"/>
              </a:spcBef>
              <a:defRPr/>
            </a:pPr>
            <a:r>
              <a:rPr lang="en-US" dirty="0"/>
              <a:t>Introduce your university’s core competencies and relate them to the agency’s specific needs.</a:t>
            </a:r>
            <a:r>
              <a:rPr lang="en-US" baseline="0" dirty="0"/>
              <a:t> </a:t>
            </a:r>
          </a:p>
          <a:p>
            <a:pPr defTabSz="966612" eaLnBrk="1" hangingPunct="1">
              <a:spcBef>
                <a:spcPct val="0"/>
              </a:spcBef>
              <a:defRPr/>
            </a:pPr>
            <a:endParaRPr lang="en-US" dirty="0"/>
          </a:p>
          <a:p>
            <a:pPr defTabSz="966612" eaLnBrk="1" hangingPunct="1">
              <a:spcBef>
                <a:spcPct val="0"/>
              </a:spcBef>
              <a:defRPr/>
            </a:pPr>
            <a:r>
              <a:rPr lang="en-US" dirty="0"/>
              <a:t>To reiterate, core</a:t>
            </a:r>
            <a:r>
              <a:rPr lang="en-US" baseline="0" dirty="0"/>
              <a:t> competencies should be</a:t>
            </a:r>
            <a:r>
              <a:rPr lang="en-US" dirty="0"/>
              <a:t> short statements. They should match the agency's specific needs followed by key-word heavy bullet points. This is NOT everything a university is able to do, but the core expertise specifically related to the agency this Capability Statement is written for, its mission and identified opportunities.</a:t>
            </a:r>
            <a:endParaRPr lang="en-US" dirty="0">
              <a:solidFill>
                <a:srgbClr val="FF0000"/>
              </a:solidFill>
            </a:endParaRPr>
          </a:p>
          <a:p>
            <a:pPr defTabSz="966612" eaLnBrk="1" hangingPunct="1">
              <a:spcBef>
                <a:spcPct val="0"/>
              </a:spcBef>
              <a:defRPr/>
            </a:pPr>
            <a:endParaRPr lang="en-US" dirty="0">
              <a:solidFill>
                <a:srgbClr val="FF0000"/>
              </a:solidFill>
            </a:endParaRPr>
          </a:p>
          <a:p>
            <a:pPr defTabSz="966612" eaLnBrk="1" hangingPunct="1">
              <a:spcBef>
                <a:spcPct val="0"/>
              </a:spcBef>
              <a:defRPr/>
            </a:pPr>
            <a:endParaRPr lang="en-US" dirty="0">
              <a:solidFill>
                <a:srgbClr val="FF0000"/>
              </a:solidFill>
            </a:endParaRPr>
          </a:p>
          <a:p>
            <a:pPr defTabSz="966612" eaLnBrk="1" hangingPunct="1">
              <a:spcBef>
                <a:spcPct val="0"/>
              </a:spcBef>
              <a:defRPr/>
            </a:pPr>
            <a:endParaRPr lang="en-US" dirty="0">
              <a:solidFill>
                <a:srgbClr val="FF0000"/>
              </a:solidFill>
            </a:endParaRPr>
          </a:p>
          <a:p>
            <a:pPr defTabSz="966612" eaLnBrk="1" hangingPunct="1">
              <a:spcBef>
                <a:spcPct val="0"/>
              </a:spcBef>
              <a:defRPr/>
            </a:pP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21</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When developing your core competencies, be sure to promote your value proposition. Having a clear understanding of your </a:t>
            </a:r>
            <a:r>
              <a:rPr lang="en-US" b="1" dirty="0"/>
              <a:t>value proposition </a:t>
            </a:r>
            <a:r>
              <a:rPr lang="en-US" dirty="0"/>
              <a:t>and the nature of your effort as a </a:t>
            </a:r>
            <a:r>
              <a:rPr lang="en-US" b="1" dirty="0"/>
              <a:t>business</a:t>
            </a:r>
            <a:r>
              <a:rPr lang="en-US" dirty="0"/>
              <a:t> is essential to being competitive in the market. Having a clear understanding of your value proposition is also essential for helping government agencies understand exactly what it is that you can offer them. A value proposition is meant to explain to contract officers</a:t>
            </a:r>
            <a:r>
              <a:rPr lang="en-US" baseline="0" dirty="0"/>
              <a:t> and other decision makers</a:t>
            </a:r>
            <a:r>
              <a:rPr lang="en-US" dirty="0"/>
              <a:t> what it is that is superior about your products and/or services and encourage them to do business with you.</a:t>
            </a:r>
          </a:p>
          <a:p>
            <a:pPr eaLnBrk="1" hangingPunct="1">
              <a:spcBef>
                <a:spcPct val="0"/>
              </a:spcBef>
            </a:pPr>
            <a:endParaRPr lang="en-US" dirty="0"/>
          </a:p>
          <a:p>
            <a:pPr eaLnBrk="1" hangingPunct="1">
              <a:spcBef>
                <a:spcPct val="0"/>
              </a:spcBef>
            </a:pPr>
            <a:r>
              <a:rPr lang="en-US" dirty="0"/>
              <a:t>A value proposition represents the contribution that your university has or can make in the market. Remember,</a:t>
            </a:r>
            <a:r>
              <a:rPr lang="en-US" baseline="0" dirty="0"/>
              <a:t> the NIH is not giving money away. They want to buy something. What do you have to offer that would give them an ROI … return on that financial investment?</a:t>
            </a:r>
            <a:endParaRPr lang="en-US" dirty="0"/>
          </a:p>
          <a:p>
            <a:pPr eaLnBrk="1" hangingPunct="1">
              <a:spcBef>
                <a:spcPct val="0"/>
              </a:spcBef>
            </a:pPr>
            <a:endParaRPr lang="en-US" dirty="0"/>
          </a:p>
          <a:p>
            <a:pPr eaLnBrk="1" hangingPunct="1">
              <a:spcBef>
                <a:spcPct val="0"/>
              </a:spcBef>
            </a:pPr>
            <a:r>
              <a:rPr lang="en-US" dirty="0"/>
              <a:t>A value proposition is the reason why the NIH, or any government agency will choose your university as a partner.</a:t>
            </a:r>
            <a:r>
              <a:rPr lang="en-US" baseline="0" dirty="0"/>
              <a:t> M</a:t>
            </a:r>
            <a:r>
              <a:rPr lang="en-US" dirty="0"/>
              <a:t>ost importantly … a value proposition is what the government</a:t>
            </a:r>
            <a:r>
              <a:rPr lang="en-US" baseline="0" dirty="0"/>
              <a:t> agency</a:t>
            </a:r>
            <a:r>
              <a:rPr lang="en-US" dirty="0"/>
              <a:t> actually values.</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7D501-C3E8-429D-8149-B66E03A49025}" type="slidenum">
              <a:rPr lang="en-US" smtClean="0"/>
              <a:pPr fontAlgn="base">
                <a:spcBef>
                  <a:spcPct val="0"/>
                </a:spcBef>
                <a:spcAft>
                  <a:spcPct val="0"/>
                </a:spcAft>
                <a:defRPr/>
              </a:pPr>
              <a:t>22</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List your business details: such as facilities,</a:t>
            </a:r>
            <a:r>
              <a:rPr lang="en-US" baseline="0" dirty="0"/>
              <a:t> if you are strategically locates, say so</a:t>
            </a:r>
            <a:r>
              <a:rPr lang="en-US" dirty="0"/>
              <a:t>. Also include the relevant</a:t>
            </a:r>
            <a:r>
              <a:rPr lang="en-US" baseline="0" dirty="0"/>
              <a:t> NAICS and Cage</a:t>
            </a:r>
            <a:r>
              <a:rPr lang="en-US" dirty="0"/>
              <a:t> codes. Your DUNS number and state certifications,</a:t>
            </a:r>
            <a:r>
              <a:rPr lang="en-US" baseline="0" dirty="0"/>
              <a:t> such as SAMS. If you have accreditations, such as ABET, let the government know that by including it on your capability statement. Do you have security clearances? That’s important information.</a:t>
            </a:r>
          </a:p>
          <a:p>
            <a:pPr eaLnBrk="1" hangingPunct="1">
              <a:spcBef>
                <a:spcPct val="0"/>
              </a:spcBef>
            </a:pPr>
            <a:r>
              <a:rPr lang="en-US" baseline="0" dirty="0"/>
              <a:t> </a:t>
            </a:r>
          </a:p>
          <a:p>
            <a:pPr eaLnBrk="1" hangingPunct="1">
              <a:spcBef>
                <a:spcPct val="0"/>
              </a:spcBef>
            </a:pPr>
            <a:r>
              <a:rPr lang="en-US" baseline="0" dirty="0"/>
              <a:t> A quick story. </a:t>
            </a:r>
          </a:p>
          <a:p>
            <a:pPr eaLnBrk="1" hangingPunct="1">
              <a:spcBef>
                <a:spcPct val="0"/>
              </a:spcBef>
            </a:pPr>
            <a:endParaRPr lang="en-US" baseline="0" dirty="0"/>
          </a:p>
          <a:p>
            <a:pPr eaLnBrk="1" hangingPunct="1">
              <a:spcBef>
                <a:spcPct val="0"/>
              </a:spcBef>
            </a:pPr>
            <a:r>
              <a:rPr lang="en-US" baseline="0" dirty="0"/>
              <a:t>The AAMU-RISE Foundation is in its second year on a contractor with the NIH’s Jet Propulsion Laboratory. They got the opportunity simply from the capability statement, which included that the university had a clean room. JPL uses a clean room. Students have been to JPL to be trained and more will be going back as the university and the agency are developing an ongoing relationship for the research that is conducted in a clean room. If that information had been omitted from the capability statement, the initial conversation with JPL might have had a different outcome.</a:t>
            </a: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23</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24</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25</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66612" eaLnBrk="1" hangingPunct="1">
              <a:spcBef>
                <a:spcPct val="0"/>
              </a:spcBef>
              <a:defRPr/>
            </a:pPr>
            <a:r>
              <a:rPr lang="en-US" sz="1300" dirty="0"/>
              <a:t>Here are the top NIH NAICS codes for Research and Development contracts. This chart lists the NAICS Codes in descending order based on dollars spent in 2018. What this information tells you is that the NIH  spends more on Research and Development in the physical, engineering sciences, except biotechnology than it spends in research and development  in the physical, engineering and life sciences. But if your school does not perform engineering R&amp;D, that doesn't mean there is nothing you can sell to the NIH. </a:t>
            </a:r>
          </a:p>
          <a:p>
            <a:pPr eaLnBrk="1" hangingPunct="1">
              <a:spcBef>
                <a:spcPct val="0"/>
              </a:spcBef>
            </a:pPr>
            <a:endParaRPr lang="en-US" sz="1300"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9B7E1A-9CDE-4693-814E-92F49BDF0647}" type="slidenum">
              <a:rPr lang="en-US" smtClean="0"/>
              <a:pPr fontAlgn="base">
                <a:spcBef>
                  <a:spcPct val="0"/>
                </a:spcBef>
                <a:spcAft>
                  <a:spcPct val="0"/>
                </a:spcAft>
                <a:defRPr/>
              </a:pPr>
              <a:t>26</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300" dirty="0"/>
              <a:t>As you can see from the top NIH NAICS codes for non-research and development contracting, the NIH actually spends the most on computer systems design services.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9B7E1A-9CDE-4693-814E-92F49BDF0647}" type="slidenum">
              <a:rPr lang="en-US" smtClean="0"/>
              <a:pPr fontAlgn="base">
                <a:spcBef>
                  <a:spcPct val="0"/>
                </a:spcBef>
                <a:spcAft>
                  <a:spcPct val="0"/>
                </a:spcAft>
                <a:defRPr/>
              </a:pPr>
              <a:t>27</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t>Doing business with the government is highly competitive. Contractors have the burden of dealing with this competitive market and rising above the other contractors. </a:t>
            </a:r>
          </a:p>
          <a:p>
            <a:pPr eaLnBrk="1" hangingPunct="1">
              <a:spcBef>
                <a:spcPct val="0"/>
              </a:spcBef>
            </a:pPr>
            <a:endParaRPr lang="en-US" dirty="0"/>
          </a:p>
          <a:p>
            <a:pPr eaLnBrk="1" hangingPunct="1">
              <a:spcBef>
                <a:spcPct val="0"/>
              </a:spcBef>
            </a:pPr>
            <a:r>
              <a:rPr lang="en-US" dirty="0"/>
              <a:t>Unfortunately,</a:t>
            </a:r>
            <a:r>
              <a:rPr lang="en-US" baseline="0" dirty="0"/>
              <a:t> </a:t>
            </a:r>
            <a:r>
              <a:rPr lang="en-US" dirty="0"/>
              <a:t>Many HBCUs who are trying to enter the government contracting market do not have a clear value statement detailing what makes them different from a private company or other colleges</a:t>
            </a:r>
            <a:r>
              <a:rPr lang="en-US" baseline="0" dirty="0"/>
              <a:t> and universities</a:t>
            </a:r>
            <a:r>
              <a:rPr lang="en-US" dirty="0"/>
              <a:t>. A succinct, clear statement that relates to the specific needs of the agency is what will help the procurement and purchasing staff, the program managers and end users understand why they should pick your HBCU.</a:t>
            </a:r>
          </a:p>
          <a:p>
            <a:pPr eaLnBrk="1" hangingPunct="1">
              <a:spcBef>
                <a:spcPct val="0"/>
              </a:spcBef>
            </a:pPr>
            <a:endParaRPr lang="en-US" dirty="0"/>
          </a:p>
          <a:p>
            <a:pPr eaLnBrk="1" hangingPunct="1">
              <a:spcBef>
                <a:spcPct val="0"/>
              </a:spcBef>
            </a:pPr>
            <a:r>
              <a:rPr lang="en-US" dirty="0"/>
              <a:t>It is imperative  that</a:t>
            </a:r>
            <a:r>
              <a:rPr lang="en-US" baseline="0" dirty="0"/>
              <a:t> you e</a:t>
            </a:r>
            <a:r>
              <a:rPr lang="en-US" dirty="0"/>
              <a:t>xplain how your university is unique, different, and distinct from other</a:t>
            </a:r>
            <a:r>
              <a:rPr lang="en-US" baseline="0" dirty="0"/>
              <a:t> academic institutions that may be</a:t>
            </a:r>
            <a:r>
              <a:rPr lang="en-US" dirty="0"/>
              <a:t> to the government’s needs. </a:t>
            </a:r>
            <a:endParaRPr lang="en-US" baseline="0" dirty="0"/>
          </a:p>
          <a:p>
            <a:pPr eaLnBrk="1" hangingPunct="1">
              <a:spcBef>
                <a:spcPct val="0"/>
              </a:spcBef>
            </a:pPr>
            <a:r>
              <a:rPr lang="en-US" baseline="0" dirty="0"/>
              <a:t>Ask yourself these questions:</a:t>
            </a:r>
          </a:p>
          <a:p>
            <a:pPr eaLnBrk="1" hangingPunct="1">
              <a:spcBef>
                <a:spcPct val="0"/>
              </a:spcBef>
              <a:buFont typeface="Arial" pitchFamily="34" charset="0"/>
              <a:buChar char="•"/>
            </a:pPr>
            <a:r>
              <a:rPr lang="en-US" dirty="0"/>
              <a:t>   How is your university best suited for the needs of this agency? </a:t>
            </a:r>
          </a:p>
          <a:p>
            <a:pPr eaLnBrk="1" hangingPunct="1">
              <a:spcBef>
                <a:spcPct val="0"/>
              </a:spcBef>
              <a:buFont typeface="Arial" pitchFamily="34" charset="0"/>
              <a:buChar char="•"/>
            </a:pPr>
            <a:r>
              <a:rPr lang="en-US" dirty="0"/>
              <a:t>What is it about your services that make you stand out from the rest?</a:t>
            </a:r>
          </a:p>
          <a:p>
            <a:pPr eaLnBrk="1" hangingPunct="1">
              <a:spcBef>
                <a:spcPct val="0"/>
              </a:spcBef>
              <a:buFont typeface="Arial" pitchFamily="34" charset="0"/>
              <a:buChar char="•"/>
            </a:pPr>
            <a:r>
              <a:rPr lang="en-US" dirty="0"/>
              <a:t> What is it about your faculty and staff that gives you the competitive advantage? </a:t>
            </a:r>
          </a:p>
          <a:p>
            <a:pPr eaLnBrk="1" hangingPunct="1">
              <a:spcBef>
                <a:spcPct val="0"/>
              </a:spcBef>
              <a:buFont typeface="Arial" pitchFamily="34" charset="0"/>
              <a:buNone/>
            </a:pPr>
            <a:endParaRPr lang="en-US" dirty="0"/>
          </a:p>
          <a:p>
            <a:pPr eaLnBrk="1" hangingPunct="1">
              <a:spcBef>
                <a:spcPct val="0"/>
              </a:spcBef>
              <a:buFont typeface="Arial" pitchFamily="34" charset="0"/>
              <a:buNone/>
            </a:pPr>
            <a:r>
              <a:rPr lang="en-US" dirty="0"/>
              <a:t>If you cannot</a:t>
            </a:r>
            <a:r>
              <a:rPr lang="en-US" baseline="0" dirty="0"/>
              <a:t> answer these questions in your capability statement</a:t>
            </a:r>
            <a:r>
              <a:rPr lang="en-US" dirty="0"/>
              <a:t>, it will be impossible for a decision-maker to make a clear recommendation for contracting with your institution.</a:t>
            </a:r>
          </a:p>
          <a:p>
            <a:pPr eaLnBrk="1" hangingPunct="1">
              <a:spcBef>
                <a:spcPct val="0"/>
              </a:spcBef>
            </a:pP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28</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  </a:t>
            </a:r>
            <a:r>
              <a:rPr lang="en-US" b="0" dirty="0"/>
              <a:t>Here</a:t>
            </a:r>
            <a:r>
              <a:rPr lang="en-US" b="0" baseline="0" dirty="0"/>
              <a:t> are the top</a:t>
            </a:r>
            <a:r>
              <a:rPr lang="en-US" dirty="0"/>
              <a:t>ics that will be discussed in this workshop.</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93C01-ECC5-4AE3-9223-A04E90F55525}" type="slidenum">
              <a:rPr lang="en-US" smtClean="0"/>
              <a:pPr fontAlgn="base">
                <a:spcBef>
                  <a:spcPct val="0"/>
                </a:spcBef>
                <a:spcAft>
                  <a:spcPct val="0"/>
                </a:spcAft>
                <a:defRPr/>
              </a:pPr>
              <a:t>2</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66612" eaLnBrk="1" hangingPunct="1">
              <a:spcBef>
                <a:spcPct val="0"/>
              </a:spcBef>
              <a:defRPr/>
            </a:pPr>
            <a:r>
              <a:rPr lang="en-US" dirty="0"/>
              <a:t>Here is where you describe similar work you have previously performed for a government agency.</a:t>
            </a:r>
          </a:p>
          <a:p>
            <a:pPr defTabSz="966612" eaLnBrk="1" hangingPunct="1">
              <a:spcBef>
                <a:spcPct val="0"/>
              </a:spcBef>
              <a:defRPr/>
            </a:pPr>
            <a:r>
              <a:rPr lang="en-US" dirty="0"/>
              <a:t> </a:t>
            </a:r>
            <a:endParaRPr lang="en-US" sz="1300" dirty="0"/>
          </a:p>
          <a:p>
            <a:pPr eaLnBrk="1" hangingPunct="1">
              <a:spcBef>
                <a:spcPct val="0"/>
              </a:spcBef>
            </a:pPr>
            <a:r>
              <a:rPr lang="en-US" sz="1300" dirty="0"/>
              <a:t>Past performance comprises a set of specific contracts that you select to demonstrate how well your team has performed on contracts that are similar in size, scope, and complexity to your current bid.</a:t>
            </a:r>
          </a:p>
          <a:p>
            <a:pPr eaLnBrk="1" hangingPunct="1">
              <a:spcBef>
                <a:spcPct val="0"/>
              </a:spcBef>
            </a:pPr>
            <a:endParaRPr lang="en-US" sz="1300" dirty="0"/>
          </a:p>
          <a:p>
            <a:pPr eaLnBrk="1" hangingPunct="1">
              <a:spcBef>
                <a:spcPct val="0"/>
              </a:spcBef>
            </a:pPr>
            <a:endParaRPr lang="en-US" sz="1300" dirty="0"/>
          </a:p>
          <a:p>
            <a:pPr eaLnBrk="1" hangingPunct="1">
              <a:spcBef>
                <a:spcPct val="0"/>
              </a:spcBef>
            </a:pP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29</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solidFill>
                  <a:srgbClr val="FF0000"/>
                </a:solidFill>
              </a:rPr>
              <a:t>Who is going to answer the</a:t>
            </a:r>
            <a:r>
              <a:rPr lang="en-US" baseline="0" dirty="0">
                <a:solidFill>
                  <a:srgbClr val="FF0000"/>
                </a:solidFill>
              </a:rPr>
              <a:t> call? Give this a lot of thought. You may be tempted to list the dean of engineering, or the vice president of sponsored programs as the point of contact. Before you do, take into consideration the responsibilities this person already has on his or her plate. Are they more than likely to be on travel or juggling competing priorities when the agency calls? Will this person truly be able to perform the business development functions that the government is going to expect when the call is answered.</a:t>
            </a:r>
          </a:p>
          <a:p>
            <a:pPr eaLnBrk="1" hangingPunct="1">
              <a:spcBef>
                <a:spcPct val="0"/>
              </a:spcBef>
            </a:pPr>
            <a:endParaRPr lang="en-US" baseline="0" dirty="0">
              <a:solidFill>
                <a:srgbClr val="FF0000"/>
              </a:solidFill>
            </a:endParaRPr>
          </a:p>
          <a:p>
            <a:pPr eaLnBrk="1" hangingPunct="1">
              <a:spcBef>
                <a:spcPct val="0"/>
              </a:spcBef>
            </a:pPr>
            <a:r>
              <a:rPr lang="en-US" baseline="0" dirty="0">
                <a:solidFill>
                  <a:srgbClr val="FF0000"/>
                </a:solidFill>
              </a:rPr>
              <a:t>I’m going to be honest for a minute here. That’s part of what makes my company, PMP, valuable to The RISE Foundation. We are not engineers, and we could never do what they do for the NIH. But we do make sure that there is communication … that the NIH has a point of contact …. That the contracting services are managed like a business, even during spring break or winter vacation when the university is closed.  My point is, this was not always the case. There were times when calls didn’t get returned in a timely fashion. So don’t put someone’s name on the capability statement unless they truly are capable of being the point of contact.</a:t>
            </a:r>
          </a:p>
          <a:p>
            <a:pPr eaLnBrk="1" hangingPunct="1">
              <a:spcBef>
                <a:spcPct val="0"/>
              </a:spcBef>
            </a:pPr>
            <a:endParaRPr lang="en-US" baseline="0" dirty="0">
              <a:solidFill>
                <a:srgbClr val="FF0000"/>
              </a:solidFill>
            </a:endParaRPr>
          </a:p>
          <a:p>
            <a:pPr defTabSz="966612" eaLnBrk="1" hangingPunct="1">
              <a:spcBef>
                <a:spcPct val="0"/>
              </a:spcBef>
              <a:defRPr/>
            </a:pPr>
            <a:r>
              <a:rPr lang="en-US" dirty="0"/>
              <a:t>On the capability</a:t>
            </a:r>
            <a:r>
              <a:rPr lang="en-US" baseline="0" dirty="0"/>
              <a:t> statement, s</a:t>
            </a:r>
            <a:r>
              <a:rPr lang="en-US" dirty="0"/>
              <a:t>how the contact information, including web site and a specific person's name, email and phone number.</a:t>
            </a:r>
            <a:endParaRPr lang="en-US" dirty="0">
              <a:solidFill>
                <a:srgbClr val="FF0000"/>
              </a:solidFill>
            </a:endParaRPr>
          </a:p>
          <a:p>
            <a:pPr eaLnBrk="1" hangingPunct="1">
              <a:spcBef>
                <a:spcPct val="0"/>
              </a:spcBef>
            </a:pPr>
            <a:endParaRPr lang="en-US" baseline="0" dirty="0">
              <a:solidFill>
                <a:srgbClr val="FF0000"/>
              </a:solidFill>
            </a:endParaRPr>
          </a:p>
          <a:p>
            <a:pPr eaLnBrk="1" hangingPunct="1">
              <a:spcBef>
                <a:spcPct val="0"/>
              </a:spcBef>
            </a:pPr>
            <a:r>
              <a:rPr lang="en-US" baseline="0" dirty="0">
                <a:solidFill>
                  <a:srgbClr val="FF0000"/>
                </a:solidFill>
              </a:rPr>
              <a:t>Now … here is a shameless plug for my company … If your HBCU doesn’t have the </a:t>
            </a:r>
            <a:r>
              <a:rPr lang="en-US" baseline="0" dirty="0" err="1">
                <a:solidFill>
                  <a:srgbClr val="FF0000"/>
                </a:solidFill>
              </a:rPr>
              <a:t>bandwith</a:t>
            </a:r>
            <a:r>
              <a:rPr lang="en-US" baseline="0" dirty="0">
                <a:solidFill>
                  <a:srgbClr val="FF0000"/>
                </a:solidFill>
              </a:rPr>
              <a:t> to handle the business development functions of contracting with the government, talk to me. We can be the liaison to allow you to do what you do best and we’ll handle the rest.</a:t>
            </a:r>
          </a:p>
          <a:p>
            <a:pPr eaLnBrk="1" hangingPunct="1">
              <a:spcBef>
                <a:spcPct val="0"/>
              </a:spcBef>
            </a:pPr>
            <a:endParaRPr lang="en-US" baseline="0"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30</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966612" eaLnBrk="1" hangingPunct="1">
              <a:spcBef>
                <a:spcPct val="0"/>
              </a:spcBef>
              <a:defRPr/>
            </a:pPr>
            <a:r>
              <a:rPr lang="en-US" dirty="0"/>
              <a:t>So I’ve talked about the content. Now, lets go over what a capability statement should look like. A Capability Statement should be very brief (only 1 or 2 pages) and to the point.</a:t>
            </a:r>
            <a:r>
              <a:rPr lang="en-US" dirty="0">
                <a:solidFill>
                  <a:srgbClr val="FF0000"/>
                </a:solidFill>
              </a:rPr>
              <a:t> No long paragraphs. I have a couple of samples</a:t>
            </a:r>
            <a:r>
              <a:rPr lang="en-US" baseline="0" dirty="0">
                <a:solidFill>
                  <a:srgbClr val="FF0000"/>
                </a:solidFill>
              </a:rPr>
              <a:t> here, if anyone wants to look at them. This is the one-page version that the AAMU-RISE Foundation uses, along with their brochure format. The brochure is more generic, and does not include past performance because it often is distributed in a full literature kit which contains more details of specific projects and applications, or during meetings when a capabilities PowerPoint briefing is presented containing the past performance details. I also have a sample here from a company that puts its capability statement on a laminated card, which is a good format for distributing at conferences.</a:t>
            </a:r>
            <a:endParaRPr lang="en-US" dirty="0">
              <a:solidFill>
                <a:srgbClr val="FF0000"/>
              </a:solidFill>
            </a:endParaRPr>
          </a:p>
          <a:p>
            <a:pPr eaLnBrk="1" hangingPunct="1">
              <a:spcBef>
                <a:spcPct val="0"/>
              </a:spcBef>
            </a:pPr>
            <a:endParaRPr lang="en-US" dirty="0"/>
          </a:p>
          <a:p>
            <a:pPr eaLnBrk="1" hangingPunct="1">
              <a:spcBef>
                <a:spcPct val="0"/>
              </a:spcBef>
            </a:pPr>
            <a:r>
              <a:rPr lang="en-US" dirty="0"/>
              <a:t>Whatever format you decide to use, it is important that the document be visually interesting and have similar graphic elements to your university's logo and brand. I recommend that you create the  Capability Statements in Word or Publisher.</a:t>
            </a:r>
            <a:endParaRPr lang="en-US" dirty="0">
              <a:solidFill>
                <a:srgbClr val="FF0000"/>
              </a:solidFill>
            </a:endParaRPr>
          </a:p>
          <a:p>
            <a:pPr eaLnBrk="1" hangingPunct="1">
              <a:spcBef>
                <a:spcPct val="0"/>
              </a:spcBef>
            </a:pPr>
            <a:endParaRPr lang="en-US" dirty="0">
              <a:solidFill>
                <a:srgbClr val="FF0000"/>
              </a:solidFill>
            </a:endParaRPr>
          </a:p>
          <a:p>
            <a:pPr eaLnBrk="1" hangingPunct="1">
              <a:spcBef>
                <a:spcPct val="0"/>
              </a:spcBef>
            </a:pPr>
            <a:r>
              <a:rPr lang="en-US" dirty="0"/>
              <a:t>Save and distribute as a PDF, not in</a:t>
            </a:r>
            <a:r>
              <a:rPr lang="en-US" baseline="0" dirty="0"/>
              <a:t> the program format because m</a:t>
            </a:r>
            <a:r>
              <a:rPr lang="en-US" dirty="0"/>
              <a:t>any federal agencies block Word and document formats because they may harbor viruses; however, a PDF file is much safer, it is usually smaller and stays visually consistent when emailed.</a:t>
            </a:r>
            <a:r>
              <a:rPr lang="en-US" baseline="0" dirty="0"/>
              <a:t> </a:t>
            </a:r>
            <a:r>
              <a:rPr lang="en-US" dirty="0"/>
              <a:t>Word, PowerPoint or other format. Save the document with your school’s name in the file name. </a:t>
            </a: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31</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Earlier, I mentioned that I would talk about customizing the capability</a:t>
            </a:r>
            <a:r>
              <a:rPr lang="en-US" baseline="0" dirty="0"/>
              <a:t> statement. This would really be important if you are planning to market your university to various the NIH Centers. Remember that each the NIH center has its own mission, its own needs and requirements.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598506-92FA-4AC5-825F-CFA7BAEF7F5C}" type="slidenum">
              <a:rPr lang="en-US" smtClean="0"/>
              <a:pPr fontAlgn="base">
                <a:spcBef>
                  <a:spcPct val="0"/>
                </a:spcBef>
                <a:spcAft>
                  <a:spcPct val="0"/>
                </a:spcAft>
                <a:defRPr/>
              </a:pPr>
              <a:t>32</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Here are some other tips:</a:t>
            </a:r>
          </a:p>
          <a:p>
            <a:pPr eaLnBrk="1" hangingPunct="1">
              <a:spcBef>
                <a:spcPct val="0"/>
              </a:spcBef>
            </a:pPr>
            <a:r>
              <a:rPr lang="en-US" dirty="0"/>
              <a:t>Always Keep Your Capabilities Statement Current </a:t>
            </a:r>
          </a:p>
          <a:p>
            <a:pPr eaLnBrk="1" hangingPunct="1">
              <a:spcBef>
                <a:spcPct val="0"/>
              </a:spcBef>
            </a:pPr>
            <a:r>
              <a:rPr lang="en-US" dirty="0">
                <a:solidFill>
                  <a:srgbClr val="FF0000"/>
                </a:solidFill>
              </a:rPr>
              <a:t>And,</a:t>
            </a:r>
            <a:r>
              <a:rPr lang="en-US" baseline="0" dirty="0">
                <a:solidFill>
                  <a:srgbClr val="FF0000"/>
                </a:solidFill>
              </a:rPr>
              <a:t> as I said before, be brief but highlight your value proposition</a:t>
            </a: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33</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Any Questions?</a:t>
            </a:r>
            <a:r>
              <a:rPr lang="en-US" baseline="0" dirty="0"/>
              <a:t> If you think of something after this workshop has ended, you can send questions to the address here on the slide. This the email address for Rachel Ramirez, Program Analyst at the NIH Small Business Program Office.</a:t>
            </a: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52319B-E454-442F-AFDD-15FD3656324A}" type="slidenum">
              <a:rPr lang="en-US" smtClean="0"/>
              <a:pPr fontAlgn="base">
                <a:spcBef>
                  <a:spcPct val="0"/>
                </a:spcBef>
                <a:spcAft>
                  <a:spcPct val="0"/>
                </a:spcAft>
                <a:defRPr/>
              </a:pPr>
              <a:t>34</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defRPr/>
            </a:pPr>
            <a:fld id="{29E163CB-6B2D-47A3-A50A-7E0236146BB7}" type="slidenum">
              <a:rPr lang="en-US" sz="1400">
                <a:solidFill>
                  <a:prstClr val="black"/>
                </a:solidFill>
                <a:latin typeface="Arial" charset="0"/>
              </a:rPr>
              <a:pPr defTabSz="966612" fontAlgn="base">
                <a:spcBef>
                  <a:spcPct val="0"/>
                </a:spcBef>
                <a:spcAft>
                  <a:spcPct val="0"/>
                </a:spcAft>
                <a:defRPr/>
              </a:pPr>
              <a:t>8</a:t>
            </a:fld>
            <a:endParaRPr lang="en-US" sz="1400" dirty="0">
              <a:solidFill>
                <a:prstClr val="black"/>
              </a:solidFill>
              <a:latin typeface="Arial" charset="0"/>
            </a:endParaRPr>
          </a:p>
        </p:txBody>
      </p:sp>
    </p:spTree>
    <p:extLst>
      <p:ext uri="{BB962C8B-B14F-4D97-AF65-F5344CB8AC3E}">
        <p14:creationId xmlns:p14="http://schemas.microsoft.com/office/powerpoint/2010/main" val="247630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the NIH HBCU/MSI Engagement Forum</a:t>
            </a:r>
            <a:endParaRPr lang="en-US" dirty="0"/>
          </a:p>
        </p:txBody>
      </p:sp>
      <p:sp>
        <p:nvSpPr>
          <p:cNvPr id="5" name="Date Placeholder 4"/>
          <p:cNvSpPr>
            <a:spLocks noGrp="1"/>
          </p:cNvSpPr>
          <p:nvPr>
            <p:ph type="dt" idx="1"/>
          </p:nvPr>
        </p:nvSpPr>
        <p:spPr/>
        <p:txBody>
          <a:bodyPr/>
          <a:lstStyle/>
          <a:p>
            <a:pPr>
              <a:defRPr/>
            </a:pPr>
            <a:r>
              <a:rPr lang="en-US"/>
              <a:t>2/27/2019</a:t>
            </a:r>
          </a:p>
        </p:txBody>
      </p:sp>
      <p:sp>
        <p:nvSpPr>
          <p:cNvPr id="6" name="Slide Number Placeholder 5"/>
          <p:cNvSpPr>
            <a:spLocks noGrp="1"/>
          </p:cNvSpPr>
          <p:nvPr>
            <p:ph type="sldNum" sz="quarter" idx="5"/>
          </p:nvPr>
        </p:nvSpPr>
        <p:spPr/>
        <p:txBody>
          <a:bodyPr/>
          <a:lstStyle/>
          <a:p>
            <a:pPr>
              <a:defRPr/>
            </a:pPr>
            <a:fld id="{845FE981-F7C0-443E-BB4D-9B5A3A37B09C}" type="slidenum">
              <a:rPr lang="en-US" smtClean="0"/>
              <a:pPr>
                <a:defRPr/>
              </a:pPr>
              <a:t>9</a:t>
            </a:fld>
            <a:endParaRPr lang="en-US"/>
          </a:p>
        </p:txBody>
      </p:sp>
    </p:spTree>
    <p:extLst>
      <p:ext uri="{BB962C8B-B14F-4D97-AF65-F5344CB8AC3E}">
        <p14:creationId xmlns:p14="http://schemas.microsoft.com/office/powerpoint/2010/main" val="357944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086100" y="720725"/>
            <a:ext cx="2986088" cy="2239963"/>
          </a:xfrm>
          <a:noFill/>
          <a:ln>
            <a:solidFill>
              <a:srgbClr val="000000"/>
            </a:solidFill>
            <a:miter lim="800000"/>
            <a:headEnd/>
            <a:tailEnd/>
          </a:ln>
        </p:spPr>
      </p:sp>
      <p:sp>
        <p:nvSpPr>
          <p:cNvPr id="45059" name="Notes Placeholder 2"/>
          <p:cNvSpPr>
            <a:spLocks noGrp="1"/>
          </p:cNvSpPr>
          <p:nvPr>
            <p:ph type="body" idx="1"/>
          </p:nvPr>
        </p:nvSpPr>
        <p:spPr bwMode="auto">
          <a:xfrm>
            <a:off x="731520" y="3120390"/>
            <a:ext cx="5852160" cy="5760720"/>
          </a:xfrm>
          <a:noFill/>
        </p:spPr>
        <p:txBody>
          <a:bodyPr wrap="square" numCol="1" anchor="t" anchorCtr="0" compatLnSpc="1">
            <a:prstTxWarp prst="textNoShape">
              <a:avLst/>
            </a:prstTxWarp>
            <a:noAutofit/>
          </a:bodyPr>
          <a:lstStyle/>
          <a:p>
            <a:pPr eaLnBrk="1" hangingPunct="1">
              <a:spcBef>
                <a:spcPct val="0"/>
              </a:spcBef>
            </a:pPr>
            <a:r>
              <a:rPr lang="en-US" sz="1500" dirty="0"/>
              <a:t>A Capability Statement is an important element in marketing and promoting your HBCU to the NIH and other government agencies. </a:t>
            </a:r>
          </a:p>
          <a:p>
            <a:pPr eaLnBrk="1" hangingPunct="1">
              <a:spcBef>
                <a:spcPct val="0"/>
              </a:spcBef>
            </a:pPr>
            <a:endParaRPr lang="en-US" sz="1500" dirty="0"/>
          </a:p>
          <a:p>
            <a:pPr eaLnBrk="1" hangingPunct="1">
              <a:spcBef>
                <a:spcPct val="0"/>
              </a:spcBef>
            </a:pPr>
            <a:r>
              <a:rPr lang="en-US" sz="1500" dirty="0"/>
              <a:t>To be competitive in government contracting, you must know how to:</a:t>
            </a:r>
          </a:p>
          <a:p>
            <a:pPr marL="604133" indent="-241653" eaLnBrk="1" hangingPunct="1">
              <a:spcBef>
                <a:spcPct val="0"/>
              </a:spcBef>
              <a:buFont typeface="Arial" pitchFamily="34" charset="0"/>
              <a:buChar char="•"/>
            </a:pPr>
            <a:r>
              <a:rPr lang="en-US" sz="1500" dirty="0"/>
              <a:t>Condense the information that is most important to a particular decision-maker,</a:t>
            </a:r>
          </a:p>
          <a:p>
            <a:pPr marL="604133" indent="-241653" eaLnBrk="1" hangingPunct="1">
              <a:spcBef>
                <a:spcPct val="0"/>
              </a:spcBef>
              <a:buFont typeface="Arial" pitchFamily="34" charset="0"/>
              <a:buChar char="•"/>
            </a:pPr>
            <a:r>
              <a:rPr lang="en-US" sz="1500" dirty="0"/>
              <a:t>State it in a clear, concise manner, and </a:t>
            </a:r>
          </a:p>
          <a:p>
            <a:pPr marL="604133" indent="-241653" eaLnBrk="1" hangingPunct="1">
              <a:spcBef>
                <a:spcPct val="0"/>
              </a:spcBef>
              <a:buFont typeface="Arial" pitchFamily="34" charset="0"/>
              <a:buChar char="•"/>
            </a:pPr>
            <a:r>
              <a:rPr lang="en-US" sz="1500" dirty="0"/>
              <a:t>Reinforce its importance to the prospect, even more so than in the past.</a:t>
            </a:r>
          </a:p>
          <a:p>
            <a:pPr eaLnBrk="1" hangingPunct="1">
              <a:spcBef>
                <a:spcPct val="0"/>
              </a:spcBef>
            </a:pPr>
            <a:r>
              <a:rPr lang="en-US" sz="1500" dirty="0"/>
              <a:t> A Capability Statement is a tool that will help you do just that because it is a snapshot of your company that serves as a resume for your business. </a:t>
            </a:r>
          </a:p>
          <a:p>
            <a:pPr eaLnBrk="1" hangingPunct="1">
              <a:spcBef>
                <a:spcPct val="0"/>
              </a:spcBef>
            </a:pPr>
            <a:endParaRPr lang="en-US" sz="1500" dirty="0"/>
          </a:p>
          <a:p>
            <a:pPr eaLnBrk="1" hangingPunct="1">
              <a:spcBef>
                <a:spcPct val="0"/>
              </a:spcBef>
            </a:pPr>
            <a:r>
              <a:rPr lang="en-US" sz="1500" dirty="0"/>
              <a:t>Capability statements are used to compare you with other vendors.  Many government agencies require that a Capabilities Statement be submitted with bids. Additionally, prime contractors may require potential subcontractors to submit capabilities statements before doing business with them. ¨</a:t>
            </a:r>
          </a:p>
          <a:p>
            <a:pPr eaLnBrk="1" hangingPunct="1">
              <a:spcBef>
                <a:spcPct val="0"/>
              </a:spcBef>
            </a:pPr>
            <a:r>
              <a:rPr lang="en-US" sz="1500" dirty="0"/>
              <a:t> </a:t>
            </a:r>
          </a:p>
          <a:p>
            <a:pPr eaLnBrk="1" hangingPunct="1">
              <a:spcBef>
                <a:spcPct val="0"/>
              </a:spcBef>
            </a:pPr>
            <a:r>
              <a:rPr lang="en-US" sz="1500" dirty="0"/>
              <a:t>There are three standard types of capabilities statements: </a:t>
            </a:r>
          </a:p>
          <a:p>
            <a:pPr marL="604133" indent="-241653" eaLnBrk="1" hangingPunct="1">
              <a:spcBef>
                <a:spcPct val="0"/>
              </a:spcBef>
              <a:buFont typeface="Arial" pitchFamily="34" charset="0"/>
              <a:buChar char="•"/>
            </a:pPr>
            <a:r>
              <a:rPr lang="en-US" sz="1500" dirty="0"/>
              <a:t> A one page document used to open doors and make introductions. </a:t>
            </a:r>
          </a:p>
          <a:p>
            <a:pPr marL="604133" indent="-241653" eaLnBrk="1" hangingPunct="1">
              <a:spcBef>
                <a:spcPct val="0"/>
              </a:spcBef>
              <a:buFont typeface="Arial" pitchFamily="34" charset="0"/>
              <a:buChar char="•"/>
            </a:pPr>
            <a:r>
              <a:rPr lang="en-US" sz="1500" dirty="0"/>
              <a:t>A brochure that could be a part of a literature kit</a:t>
            </a:r>
          </a:p>
          <a:p>
            <a:pPr marL="604133" indent="-241653" eaLnBrk="1" hangingPunct="1">
              <a:spcBef>
                <a:spcPct val="0"/>
              </a:spcBef>
              <a:buFont typeface="Arial" pitchFamily="34" charset="0"/>
              <a:buChar char="•"/>
            </a:pPr>
            <a:r>
              <a:rPr lang="en-US" sz="1500" dirty="0"/>
              <a:t>And a detailed presentation used for capabilities briefings. </a:t>
            </a:r>
          </a:p>
          <a:p>
            <a:pPr marL="604133" indent="-241653" eaLnBrk="1" hangingPunct="1">
              <a:spcBef>
                <a:spcPct val="0"/>
              </a:spcBef>
              <a:buFont typeface="Arial" pitchFamily="34" charset="0"/>
              <a:buChar char="•"/>
            </a:pPr>
            <a:endParaRPr lang="en-US" sz="1500" dirty="0">
              <a:solidFill>
                <a:srgbClr val="FF0000"/>
              </a:solidFill>
            </a:endParaRPr>
          </a:p>
          <a:p>
            <a:pPr eaLnBrk="1" hangingPunct="1">
              <a:spcBef>
                <a:spcPct val="0"/>
              </a:spcBef>
            </a:pPr>
            <a:r>
              <a:rPr lang="en-US" sz="1500" dirty="0"/>
              <a:t>I’m going to focus on the one-page document.</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14</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noAutofit/>
          </a:bodyPr>
          <a:lstStyle/>
          <a:p>
            <a:pPr eaLnBrk="1" hangingPunct="1">
              <a:lnSpc>
                <a:spcPct val="150000"/>
              </a:lnSpc>
              <a:spcBef>
                <a:spcPct val="0"/>
              </a:spcBef>
            </a:pPr>
            <a:r>
              <a:rPr lang="en-US" sz="2100" dirty="0"/>
              <a:t>This slide is pretty much self explanatory. But it is important to emphasize. If an agency asks you for a capability statement, don’t send them a white paper, the history of your institution, or a dissertation on everything the university can do.</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15</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2332038" y="720725"/>
            <a:ext cx="3735387" cy="2800350"/>
          </a:xfrm>
          <a:noFill/>
          <a:ln>
            <a:solidFill>
              <a:srgbClr val="000000"/>
            </a:solidFill>
            <a:miter lim="800000"/>
            <a:headEnd/>
            <a:tailEnd/>
          </a:ln>
        </p:spPr>
      </p:sp>
      <p:sp>
        <p:nvSpPr>
          <p:cNvPr id="45059" name="Notes Placeholder 2"/>
          <p:cNvSpPr>
            <a:spLocks noGrp="1"/>
          </p:cNvSpPr>
          <p:nvPr>
            <p:ph type="body" idx="1"/>
          </p:nvPr>
        </p:nvSpPr>
        <p:spPr bwMode="auto">
          <a:xfrm>
            <a:off x="731520" y="3760470"/>
            <a:ext cx="5852160" cy="5120640"/>
          </a:xfrm>
          <a:noFill/>
        </p:spPr>
        <p:txBody>
          <a:bodyPr wrap="square" numCol="1" anchor="t" anchorCtr="0" compatLnSpc="1">
            <a:prstTxWarp prst="textNoShape">
              <a:avLst/>
            </a:prstTxWarp>
            <a:normAutofit/>
          </a:bodyPr>
          <a:lstStyle/>
          <a:p>
            <a:pPr eaLnBrk="1" hangingPunct="1">
              <a:spcBef>
                <a:spcPct val="0"/>
              </a:spcBef>
            </a:pPr>
            <a:r>
              <a:rPr lang="en-US" dirty="0"/>
              <a:t>A Capabilities Statement's primary purpose is for marketing. ¨ The information in Capabilities Statements can be valuable when used in brochures, websites, and other promotional literature. ¨ When you add information about awards, certifications, and clients, the Capabilities Statement can:</a:t>
            </a:r>
          </a:p>
          <a:p>
            <a:pPr marL="604133" indent="-241653" eaLnBrk="1" hangingPunct="1">
              <a:spcBef>
                <a:spcPct val="0"/>
              </a:spcBef>
              <a:buFont typeface="Arial" pitchFamily="34" charset="0"/>
              <a:buChar char="•"/>
            </a:pPr>
            <a:r>
              <a:rPr lang="en-US" dirty="0"/>
              <a:t>Create a sense of trust.</a:t>
            </a:r>
          </a:p>
          <a:p>
            <a:pPr marL="604133" indent="-241653" eaLnBrk="1" hangingPunct="1">
              <a:spcBef>
                <a:spcPct val="0"/>
              </a:spcBef>
              <a:buFont typeface="Arial" pitchFamily="34" charset="0"/>
              <a:buChar char="•"/>
            </a:pPr>
            <a:r>
              <a:rPr lang="en-US" dirty="0"/>
              <a:t>Show the maturity of your facility.</a:t>
            </a:r>
          </a:p>
          <a:p>
            <a:pPr eaLnBrk="1" hangingPunct="1">
              <a:spcBef>
                <a:spcPct val="0"/>
              </a:spcBef>
            </a:pPr>
            <a:endParaRPr lang="en-US" dirty="0">
              <a:solidFill>
                <a:srgbClr val="FF0000"/>
              </a:solidFill>
            </a:endParaRPr>
          </a:p>
          <a:p>
            <a:pPr eaLnBrk="1" hangingPunct="1">
              <a:spcBef>
                <a:spcPct val="0"/>
              </a:spcBef>
            </a:pPr>
            <a:r>
              <a:rPr lang="en-US" dirty="0">
                <a:solidFill>
                  <a:srgbClr val="FF0000"/>
                </a:solidFill>
              </a:rPr>
              <a:t>Some university</a:t>
            </a:r>
            <a:r>
              <a:rPr lang="en-US" baseline="0" dirty="0">
                <a:solidFill>
                  <a:srgbClr val="FF0000"/>
                </a:solidFill>
              </a:rPr>
              <a:t> officials make the mistake of saying that they are capable of doing whatever a government agency needs or wants. That simply is not true, and in making such a claim, the university loses credibility, as well as the opportunity to promote what it truly does best.</a:t>
            </a:r>
          </a:p>
          <a:p>
            <a:pPr eaLnBrk="1" hangingPunct="1">
              <a:spcBef>
                <a:spcPct val="0"/>
              </a:spcBef>
            </a:pPr>
            <a:endParaRPr lang="en-US" baseline="0" dirty="0">
              <a:solidFill>
                <a:srgbClr val="FF0000"/>
              </a:solidFill>
            </a:endParaRPr>
          </a:p>
          <a:p>
            <a:pPr eaLnBrk="1" hangingPunct="1">
              <a:spcBef>
                <a:spcPct val="0"/>
              </a:spcBef>
            </a:pPr>
            <a:r>
              <a:rPr lang="en-US" baseline="0" dirty="0">
                <a:solidFill>
                  <a:srgbClr val="FF0000"/>
                </a:solidFill>
              </a:rPr>
              <a:t>Let me give you an example. </a:t>
            </a:r>
            <a:endParaRPr lang="en-US" dirty="0"/>
          </a:p>
          <a:p>
            <a:pPr eaLnBrk="1" hangingPunct="1">
              <a:spcBef>
                <a:spcPct val="0"/>
              </a:spcBef>
            </a:pPr>
            <a:endParaRPr lang="en-US" dirty="0">
              <a:solidFill>
                <a:srgbClr val="FF0000"/>
              </a:solidFill>
            </a:endParaRPr>
          </a:p>
          <a:p>
            <a:pPr eaLnBrk="1" hangingPunct="1">
              <a:spcBef>
                <a:spcPct val="0"/>
              </a:spcBef>
            </a:pPr>
            <a:r>
              <a:rPr lang="en-US" dirty="0">
                <a:solidFill>
                  <a:srgbClr val="FF0000"/>
                </a:solidFill>
              </a:rPr>
              <a:t>So a</a:t>
            </a:r>
            <a:r>
              <a:rPr lang="en-US" baseline="0" dirty="0">
                <a:solidFill>
                  <a:srgbClr val="FF0000"/>
                </a:solidFill>
              </a:rPr>
              <a:t> Hampton capability statement would leverage this, IF that is the capability they are seeking to sell.</a:t>
            </a: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16</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300" dirty="0"/>
              <a:t>Presenter: For more than a century, Historically Black Colleges and Universities (HBCUs) have conducted research, implemented programs and provided advocacy on a range of issues relevant to the health and wellbeing of all people, but especially underserved communities. </a:t>
            </a:r>
          </a:p>
          <a:p>
            <a:endParaRPr lang="en-US" sz="1300" dirty="0"/>
          </a:p>
          <a:p>
            <a:r>
              <a:rPr lang="en-US" dirty="0"/>
              <a:t>O n February 28, 2017, the President of the United States of America issued Executive Order (EO) 13779: The White House Initiative to Promote Excellence and Innovation at Historically Black Colleges and Universities. This EO encourages federal agencies to assist in strengthening Historically Black Colleges and Universities’ (HBCUs) ability to equitably participate in federal programs, explore new ways to improve the relationship between the federal government and HBCUs and establish how each respective agency intends to increase the capacity of HBCUs to compete effectively for grants, contracts, and cooperative agreements. In accordance with this EO, the National Institutes of Health Office of Acquisition and Logistics Management (OALM) announced the formation of the Path to Excellence and Innovation (PEI) Program. The PEI is a program specific to HBCUs that have biomedical research capabilities, but lack grant and acquisition expertise. Through technical assistance and training, the PEI will equip HBCU participants to successfully compete for federal procurements </a:t>
            </a:r>
            <a:endParaRPr lang="en-US" sz="1300" dirty="0"/>
          </a:p>
          <a:p>
            <a:r>
              <a:rPr lang="en-US" sz="1300" dirty="0"/>
              <a:t>This is why we are here, to make sure that the University of the Virgin Islands is not just aware of the opportunity to generate revenue through contracts with the National Institutes of Health, but to take full advantage and participate.</a:t>
            </a:r>
            <a:endParaRPr lang="en-US" sz="1300" dirty="0">
              <a:solidFill>
                <a:prstClr val="black">
                  <a:lumMod val="85000"/>
                  <a:lumOff val="15000"/>
                </a:prstClr>
              </a:solidFill>
              <a:latin typeface="Garamond" panose="02020404030301010803"/>
              <a:ea typeface=""/>
              <a:cs typeface=""/>
            </a:endParaRPr>
          </a:p>
          <a:p>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17</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defTabSz="483306">
              <a:spcBef>
                <a:spcPct val="20000"/>
              </a:spcBef>
              <a:spcAft>
                <a:spcPts val="634"/>
              </a:spcAft>
              <a:buClr>
                <a:srgbClr val="274C8A"/>
              </a:buClr>
              <a:buSzPct val="115000"/>
            </a:pPr>
            <a:r>
              <a:rPr lang="en-US" sz="1300" dirty="0">
                <a:solidFill>
                  <a:prstClr val="black">
                    <a:lumMod val="85000"/>
                    <a:lumOff val="15000"/>
                  </a:prstClr>
                </a:solidFill>
                <a:latin typeface="Garamond" panose="02020404030301010803"/>
                <a:ea typeface=""/>
                <a:cs typeface=""/>
              </a:rPr>
              <a:t>It is key to build relationships with the agency before a requirement is made public.</a:t>
            </a:r>
          </a:p>
          <a:p>
            <a:pPr defTabSz="483306">
              <a:spcBef>
                <a:spcPct val="20000"/>
              </a:spcBef>
              <a:spcAft>
                <a:spcPts val="634"/>
              </a:spcAft>
              <a:buClr>
                <a:srgbClr val="274C8A"/>
              </a:buClr>
              <a:buSzPct val="115000"/>
            </a:pPr>
            <a:r>
              <a:rPr lang="en-US" sz="1300" dirty="0"/>
              <a:t>It will benefit you to know each person’s role and responsibility within the acquisition process. And, i</a:t>
            </a:r>
            <a:r>
              <a:rPr lang="en-US" sz="1300" dirty="0">
                <a:solidFill>
                  <a:prstClr val="black">
                    <a:lumMod val="85000"/>
                    <a:lumOff val="15000"/>
                  </a:prstClr>
                </a:solidFill>
                <a:latin typeface="Garamond" panose="02020404030301010803"/>
                <a:ea typeface=""/>
                <a:cs typeface=""/>
              </a:rPr>
              <a:t>t is important to accurately and thoroughly define your capabilities early and communicate them to all the players throughout the entire acquisition process. </a:t>
            </a:r>
          </a:p>
          <a:p>
            <a:pPr eaLnBrk="1" hangingPunct="1">
              <a:spcBef>
                <a:spcPct val="0"/>
              </a:spcBef>
            </a:pPr>
            <a:endParaRPr lang="en-US" dirty="0">
              <a:solidFill>
                <a:srgbClr val="FF0000"/>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BB41C-B0B5-4FA0-98E3-EF1EE43A9376}" type="slidenum">
              <a:rPr lang="en-US" smtClean="0"/>
              <a:pPr fontAlgn="base">
                <a:spcBef>
                  <a:spcPct val="0"/>
                </a:spcBef>
                <a:spcAft>
                  <a:spcPct val="0"/>
                </a:spcAft>
                <a:defRPr/>
              </a:pPr>
              <a:t>18</a:t>
            </a:fld>
            <a:endParaRPr lang="en-US"/>
          </a:p>
        </p:txBody>
      </p:sp>
      <p:sp>
        <p:nvSpPr>
          <p:cNvPr id="5" name="Date Placeholder 4"/>
          <p:cNvSpPr>
            <a:spLocks noGrp="1"/>
          </p:cNvSpPr>
          <p:nvPr>
            <p:ph type="dt" idx="10"/>
          </p:nvPr>
        </p:nvSpPr>
        <p:spPr/>
        <p:txBody>
          <a:bodyPr/>
          <a:lstStyle/>
          <a:p>
            <a:pPr>
              <a:defRPr/>
            </a:pPr>
            <a:r>
              <a:rPr lang="en-US"/>
              <a:t>2/27/2019</a:t>
            </a:r>
          </a:p>
        </p:txBody>
      </p:sp>
      <p:sp>
        <p:nvSpPr>
          <p:cNvPr id="6" name="Header Placeholder 5"/>
          <p:cNvSpPr>
            <a:spLocks noGrp="1"/>
          </p:cNvSpPr>
          <p:nvPr>
            <p:ph type="hdr" sz="quarter" idx="11"/>
          </p:nvPr>
        </p:nvSpPr>
        <p:spPr/>
        <p:txBody>
          <a:bodyPr/>
          <a:lstStyle/>
          <a:p>
            <a:pPr>
              <a:defRPr/>
            </a:pPr>
            <a:r>
              <a:rPr lang="en-US" dirty="0"/>
              <a:t>the NIH HBCU/MSI Engagement Forum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55FABAE-8CE2-4AEF-97A7-41BD06307242}" type="datetimeFigureOut">
              <a:rPr lang="en-US" smtClean="0"/>
              <a:pPr>
                <a:defRPr/>
              </a:pPr>
              <a:t>11/21/2019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A6C047A-DE67-43FE-BC46-22E014485DA2}"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C8ADCDE-BEE8-4D8A-B11C-5234F74FBD91}" type="datetimeFigureOut">
              <a:rPr lang="en-US" smtClean="0"/>
              <a:pPr>
                <a:defRPr/>
              </a:pPr>
              <a:t>11/21/2019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1FDCB6-C6ED-4427-8AC8-EAEE6C4FFF8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AAFB732-D1CB-4BF7-8CEA-C19DC0481DCA}" type="datetimeFigureOut">
              <a:rPr lang="en-US" smtClean="0"/>
              <a:pPr>
                <a:defRPr/>
              </a:pPr>
              <a:t>11/21/2019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A16B41-FDBB-4DD9-8076-363EC7C6D69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ubtitle 2"/>
          <p:cNvSpPr txBox="1">
            <a:spLocks/>
          </p:cNvSpPr>
          <p:nvPr userDrawn="1"/>
        </p:nvSpPr>
        <p:spPr>
          <a:xfrm>
            <a:off x="609600" y="3581400"/>
            <a:ext cx="7315200" cy="19812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endParaRPr lang="en-US" sz="3200" dirty="0">
              <a:latin typeface="+mn-lt"/>
            </a:endParaRPr>
          </a:p>
        </p:txBody>
      </p:sp>
      <p:sp>
        <p:nvSpPr>
          <p:cNvPr id="2" name="Title 1"/>
          <p:cNvSpPr>
            <a:spLocks noGrp="1"/>
          </p:cNvSpPr>
          <p:nvPr>
            <p:ph type="ctrTitle"/>
          </p:nvPr>
        </p:nvSpPr>
        <p:spPr>
          <a:xfrm>
            <a:off x="685800" y="2111375"/>
            <a:ext cx="7772400" cy="1470025"/>
          </a:xfrm>
        </p:spPr>
        <p:txBody>
          <a:bodyPr/>
          <a:lstStyle/>
          <a:p>
            <a:endParaRPr lang="en-US" dirty="0"/>
          </a:p>
        </p:txBody>
      </p:sp>
      <p:sp>
        <p:nvSpPr>
          <p:cNvPr id="3" name="Subtitle 2"/>
          <p:cNvSpPr>
            <a:spLocks noGrp="1"/>
          </p:cNvSpPr>
          <p:nvPr>
            <p:ph type="subTitle" idx="1"/>
          </p:nvPr>
        </p:nvSpPr>
        <p:spPr>
          <a:xfrm>
            <a:off x="990600" y="3962400"/>
            <a:ext cx="7315200" cy="19812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950207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465E618-A93F-4538-9017-BEF2DA87DEDE}" type="slidenum">
              <a:rPr lang="en-US"/>
              <a:pPr>
                <a:defRPr/>
              </a:pPr>
              <a:t>‹#›</a:t>
            </a:fld>
            <a:endParaRPr lang="en-US"/>
          </a:p>
        </p:txBody>
      </p:sp>
    </p:spTree>
    <p:extLst>
      <p:ext uri="{BB962C8B-B14F-4D97-AF65-F5344CB8AC3E}">
        <p14:creationId xmlns:p14="http://schemas.microsoft.com/office/powerpoint/2010/main" val="276910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EC8F6F5-4E02-4AEA-9E42-9FB190787A41}" type="slidenum">
              <a:rPr lang="en-US"/>
              <a:pPr>
                <a:defRPr/>
              </a:pPr>
              <a:t>‹#›</a:t>
            </a:fld>
            <a:endParaRPr lang="en-US"/>
          </a:p>
        </p:txBody>
      </p:sp>
    </p:spTree>
    <p:extLst>
      <p:ext uri="{BB962C8B-B14F-4D97-AF65-F5344CB8AC3E}">
        <p14:creationId xmlns:p14="http://schemas.microsoft.com/office/powerpoint/2010/main" val="648047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5BA9B4F-FB51-4FB7-9FE2-B2DAA9D9C35E}" type="slidenum">
              <a:rPr lang="en-US"/>
              <a:pPr>
                <a:defRPr/>
              </a:pPr>
              <a:t>‹#›</a:t>
            </a:fld>
            <a:endParaRPr lang="en-US"/>
          </a:p>
        </p:txBody>
      </p:sp>
    </p:spTree>
    <p:extLst>
      <p:ext uri="{BB962C8B-B14F-4D97-AF65-F5344CB8AC3E}">
        <p14:creationId xmlns:p14="http://schemas.microsoft.com/office/powerpoint/2010/main" val="361095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BE87A47-A863-4C83-982F-0FB2E06AD738}" type="slidenum">
              <a:rPr lang="en-US"/>
              <a:pPr>
                <a:defRPr/>
              </a:pPr>
              <a:t>‹#›</a:t>
            </a:fld>
            <a:endParaRPr lang="en-US"/>
          </a:p>
        </p:txBody>
      </p:sp>
    </p:spTree>
    <p:extLst>
      <p:ext uri="{BB962C8B-B14F-4D97-AF65-F5344CB8AC3E}">
        <p14:creationId xmlns:p14="http://schemas.microsoft.com/office/powerpoint/2010/main" val="365879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B51FC10-B463-455D-A5E5-C07FFF84933E}" type="slidenum">
              <a:rPr lang="en-US"/>
              <a:pPr>
                <a:defRPr/>
              </a:pPr>
              <a:t>‹#›</a:t>
            </a:fld>
            <a:endParaRPr lang="en-US"/>
          </a:p>
        </p:txBody>
      </p:sp>
    </p:spTree>
    <p:extLst>
      <p:ext uri="{BB962C8B-B14F-4D97-AF65-F5344CB8AC3E}">
        <p14:creationId xmlns:p14="http://schemas.microsoft.com/office/powerpoint/2010/main" val="3606125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D90B7FF-481F-4E85-BE66-FB1770BBCF98}" type="slidenum">
              <a:rPr lang="en-US"/>
              <a:pPr>
                <a:defRPr/>
              </a:pPr>
              <a:t>‹#›</a:t>
            </a:fld>
            <a:endParaRPr lang="en-US"/>
          </a:p>
        </p:txBody>
      </p:sp>
    </p:spTree>
    <p:extLst>
      <p:ext uri="{BB962C8B-B14F-4D97-AF65-F5344CB8AC3E}">
        <p14:creationId xmlns:p14="http://schemas.microsoft.com/office/powerpoint/2010/main" val="4091986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E5B2486-E0E8-4EFE-8F88-53BFB2D1BAD6}" type="slidenum">
              <a:rPr lang="en-US"/>
              <a:pPr>
                <a:defRPr/>
              </a:pPr>
              <a:t>‹#›</a:t>
            </a:fld>
            <a:endParaRPr lang="en-US"/>
          </a:p>
        </p:txBody>
      </p:sp>
    </p:spTree>
    <p:extLst>
      <p:ext uri="{BB962C8B-B14F-4D97-AF65-F5344CB8AC3E}">
        <p14:creationId xmlns:p14="http://schemas.microsoft.com/office/powerpoint/2010/main" val="318668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A4CC5A1-9B38-4FB6-8ADC-04ABD869B8EF}" type="datetimeFigureOut">
              <a:rPr lang="en-US" smtClean="0"/>
              <a:pPr>
                <a:defRPr/>
              </a:pPr>
              <a:t>11/21/2019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A3A582-ABFD-4ECB-ACB3-639E473994EF}"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9D9EE04-827F-4139-951A-7BF5C29FDBFB}" type="slidenum">
              <a:rPr lang="en-US"/>
              <a:pPr>
                <a:defRPr/>
              </a:pPr>
              <a:t>‹#›</a:t>
            </a:fld>
            <a:endParaRPr lang="en-US"/>
          </a:p>
        </p:txBody>
      </p:sp>
    </p:spTree>
    <p:extLst>
      <p:ext uri="{BB962C8B-B14F-4D97-AF65-F5344CB8AC3E}">
        <p14:creationId xmlns:p14="http://schemas.microsoft.com/office/powerpoint/2010/main" val="307244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3E18E46-63EB-445E-B3BF-75F774A0CD3A}" type="slidenum">
              <a:rPr lang="en-US"/>
              <a:pPr>
                <a:defRPr/>
              </a:pPr>
              <a:t>‹#›</a:t>
            </a:fld>
            <a:endParaRPr lang="en-US"/>
          </a:p>
        </p:txBody>
      </p:sp>
    </p:spTree>
    <p:extLst>
      <p:ext uri="{BB962C8B-B14F-4D97-AF65-F5344CB8AC3E}">
        <p14:creationId xmlns:p14="http://schemas.microsoft.com/office/powerpoint/2010/main" val="380860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142032C-FD19-4279-831B-F7426C072A1B}" type="slidenum">
              <a:rPr lang="en-US"/>
              <a:pPr>
                <a:defRPr/>
              </a:pPr>
              <a:t>‹#›</a:t>
            </a:fld>
            <a:endParaRPr lang="en-US"/>
          </a:p>
        </p:txBody>
      </p:sp>
    </p:spTree>
    <p:extLst>
      <p:ext uri="{BB962C8B-B14F-4D97-AF65-F5344CB8AC3E}">
        <p14:creationId xmlns:p14="http://schemas.microsoft.com/office/powerpoint/2010/main" val="344265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2E27CDA2-377C-4A19-B0D1-EEF59C70AD05}" type="datetimeFigureOut">
              <a:rPr lang="en-US" smtClean="0"/>
              <a:pPr>
                <a:defRPr/>
              </a:pPr>
              <a:t>11/21/2019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F7ED88-D98E-419F-8EBD-90B322A29603}"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9C5B9849-2D70-4CAE-8F94-4A85D3738CE7}" type="datetimeFigureOut">
              <a:rPr lang="en-US" smtClean="0"/>
              <a:pPr>
                <a:defRPr/>
              </a:pPr>
              <a:t>11/21/2019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DD58BCD-2240-48AD-88EA-8976E56E82AB}"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2726433E-475C-4F65-9CFF-91C1FBC53C8C}" type="datetimeFigureOut">
              <a:rPr lang="en-US" smtClean="0"/>
              <a:pPr>
                <a:defRPr/>
              </a:pPr>
              <a:t>11/21/2019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AB813C7-A0B8-459A-8AF5-70AE0E0F986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D8DBD67-9C6A-4699-B84B-7E15017CD14D}" type="datetimeFigureOut">
              <a:rPr lang="en-US" smtClean="0"/>
              <a:pPr>
                <a:defRPr/>
              </a:pPr>
              <a:t>11/21/2019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91A04C-3D1C-4FA3-826F-92B65ED1465E}"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4DFB54-6200-4B19-B283-5A2063D54491}" type="datetimeFigureOut">
              <a:rPr lang="en-US" smtClean="0"/>
              <a:pPr>
                <a:defRPr/>
              </a:pPr>
              <a:t>11/21/2019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A4233D8-6FD5-42B9-B694-C71D449EDC7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881E8114-B7EF-4E13-8E8A-8C655BFE102D}" type="datetimeFigureOut">
              <a:rPr lang="en-US" smtClean="0"/>
              <a:pPr>
                <a:defRPr/>
              </a:pPr>
              <a:t>11/21/2019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4E793-A8DB-4AF1-B821-1208BD3398F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11B8883D-510E-4605-AAB7-966C3B5F5DFE}" type="datetimeFigureOut">
              <a:rPr lang="en-US" smtClean="0"/>
              <a:pPr>
                <a:defRPr/>
              </a:pPr>
              <a:t>11/21/2019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666CD73-53B8-4C56-90D4-8D44CE465EAE}"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699BA04D-F266-4AEE-B68B-968001BE904F}" type="datetimeFigureOut">
              <a:rPr lang="en-US" smtClean="0"/>
              <a:pPr>
                <a:defRPr/>
              </a:pPr>
              <a:t>11/21/2019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DCC6E1F-31D8-4955-ABA0-F3678B1A4B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133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p>
        </p:txBody>
      </p:sp>
      <p:sp>
        <p:nvSpPr>
          <p:cNvPr id="1027" name="Rectangle 7"/>
          <p:cNvSpPr>
            <a:spLocks noChangeArrowheads="1"/>
          </p:cNvSpPr>
          <p:nvPr userDrawn="1"/>
        </p:nvSpPr>
        <p:spPr bwMode="auto">
          <a:xfrm>
            <a:off x="0" y="503238"/>
            <a:ext cx="9144000" cy="920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1028" name="Rectangle 8"/>
          <p:cNvSpPr>
            <a:spLocks noChangeArrowheads="1"/>
          </p:cNvSpPr>
          <p:nvPr userDrawn="1"/>
        </p:nvSpPr>
        <p:spPr bwMode="auto">
          <a:xfrm>
            <a:off x="0" y="6634163"/>
            <a:ext cx="9144000" cy="71437"/>
          </a:xfrm>
          <a:prstGeom prst="rect">
            <a:avLst/>
          </a:prstGeom>
          <a:solidFill>
            <a:srgbClr val="8DB6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pic>
        <p:nvPicPr>
          <p:cNvPr id="1029" name="Picture 6" descr="C:\Users\gendrongl\Desktop\NIH_OM_Logo_2Color.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8600" y="84138"/>
            <a:ext cx="3733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6233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hyperlink" Target="https://oamp.od.nih.gov/NIHSmallBusin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hyperlink" Target="http://www.census.gov/naic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oamp.od.nih.gov/acquisition-office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jp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3048000"/>
            <a:ext cx="9144000" cy="1676400"/>
          </a:xfrm>
        </p:spPr>
        <p:txBody>
          <a:bodyPr>
            <a:noAutofit/>
          </a:bodyPr>
          <a:lstStyle/>
          <a:p>
            <a:pPr algn="ctr" eaLnBrk="1" hangingPunct="1"/>
            <a:r>
              <a:rPr lang="en-US" sz="4000" b="0" cap="none" dirty="0">
                <a:solidFill>
                  <a:schemeClr val="tx1"/>
                </a:solidFill>
                <a:effectLst/>
                <a:latin typeface="Arial" pitchFamily="34" charset="0"/>
                <a:cs typeface="Arial" pitchFamily="34" charset="0"/>
              </a:rPr>
              <a:t>Capability Statements and </a:t>
            </a:r>
            <a:br>
              <a:rPr lang="en-US" sz="4000" b="0" cap="none" dirty="0">
                <a:solidFill>
                  <a:schemeClr val="tx1"/>
                </a:solidFill>
                <a:effectLst/>
                <a:latin typeface="Arial" pitchFamily="34" charset="0"/>
                <a:cs typeface="Arial" pitchFamily="34" charset="0"/>
              </a:rPr>
            </a:br>
            <a:r>
              <a:rPr lang="en-US" sz="4000" b="0" cap="none" dirty="0">
                <a:solidFill>
                  <a:schemeClr val="tx1"/>
                </a:solidFill>
                <a:effectLst/>
                <a:latin typeface="Arial" pitchFamily="34" charset="0"/>
                <a:cs typeface="Arial" pitchFamily="34" charset="0"/>
              </a:rPr>
              <a:t>NAICS Codes for HBCU Contracting</a:t>
            </a:r>
          </a:p>
        </p:txBody>
      </p:sp>
      <p:sp>
        <p:nvSpPr>
          <p:cNvPr id="9219" name="Subtitle 2"/>
          <p:cNvSpPr>
            <a:spLocks noGrp="1"/>
          </p:cNvSpPr>
          <p:nvPr>
            <p:ph type="subTitle" idx="1"/>
          </p:nvPr>
        </p:nvSpPr>
        <p:spPr>
          <a:xfrm>
            <a:off x="0" y="6324600"/>
            <a:ext cx="9144000" cy="533400"/>
          </a:xfrm>
          <a:solidFill>
            <a:schemeClr val="tx1"/>
          </a:solidFill>
        </p:spPr>
        <p:txBody>
          <a:bodyPr>
            <a:normAutofit/>
          </a:bodyPr>
          <a:lstStyle/>
          <a:p>
            <a:pPr algn="ctr" eaLnBrk="1" hangingPunct="1"/>
            <a:r>
              <a:rPr lang="en-US" sz="2400" dirty="0">
                <a:solidFill>
                  <a:schemeClr val="bg1"/>
                </a:solidFill>
              </a:rPr>
              <a:t>A Webinar for Historically Black Colleges and Universities</a:t>
            </a:r>
          </a:p>
        </p:txBody>
      </p:sp>
      <p:pic>
        <p:nvPicPr>
          <p:cNvPr id="24580" name="Picture 4" descr="Image result for national institutes of health&quot;"/>
          <p:cNvPicPr>
            <a:picLocks noChangeAspect="1" noChangeArrowheads="1"/>
          </p:cNvPicPr>
          <p:nvPr/>
        </p:nvPicPr>
        <p:blipFill>
          <a:blip r:embed="rId3" cstate="print"/>
          <a:srcRect r="1000" b="67000"/>
          <a:stretch>
            <a:fillRect/>
          </a:stretch>
        </p:blipFill>
        <p:spPr bwMode="auto">
          <a:xfrm>
            <a:off x="0" y="0"/>
            <a:ext cx="9144000" cy="304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5791200" cy="838200"/>
          </a:xfrm>
        </p:spPr>
        <p:txBody>
          <a:bodyPr/>
          <a:lstStyle/>
          <a:p>
            <a:pPr>
              <a:defRPr/>
            </a:pPr>
            <a:r>
              <a:rPr lang="en-US" dirty="0"/>
              <a:t>What NIH Buys</a:t>
            </a:r>
          </a:p>
        </p:txBody>
      </p:sp>
      <p:sp>
        <p:nvSpPr>
          <p:cNvPr id="3" name="Content Placeholder 2"/>
          <p:cNvSpPr>
            <a:spLocks noGrp="1"/>
          </p:cNvSpPr>
          <p:nvPr>
            <p:ph idx="1"/>
          </p:nvPr>
        </p:nvSpPr>
        <p:spPr>
          <a:xfrm>
            <a:off x="685800" y="1752600"/>
            <a:ext cx="7772400" cy="4343400"/>
          </a:xfrm>
        </p:spPr>
        <p:txBody>
          <a:bodyPr/>
          <a:lstStyle/>
          <a:p>
            <a:pPr marL="0" indent="0" eaLnBrk="1" hangingPunct="1">
              <a:lnSpc>
                <a:spcPct val="90000"/>
              </a:lnSpc>
              <a:buFont typeface="Wingdings" pitchFamily="2" charset="2"/>
              <a:buNone/>
              <a:defRPr/>
            </a:pPr>
            <a:r>
              <a:rPr lang="en-US" sz="2000" b="1" dirty="0"/>
              <a:t>PRODUCTS:</a:t>
            </a:r>
          </a:p>
          <a:p>
            <a:pPr marL="461963" lvl="1" indent="-4763" eaLnBrk="1" hangingPunct="1">
              <a:lnSpc>
                <a:spcPct val="90000"/>
              </a:lnSpc>
              <a:buFont typeface="Wingdings 2" pitchFamily="18" charset="2"/>
              <a:buNone/>
              <a:defRPr/>
            </a:pPr>
            <a:r>
              <a:rPr lang="en-US" sz="2000" dirty="0"/>
              <a:t>Supplies, textile goods, office furniture, chemicals, paper products, machinery, office machines, computer equipment, laboratory equipment, instrumentation and communication equipment</a:t>
            </a:r>
          </a:p>
          <a:p>
            <a:pPr marL="461963" lvl="1" indent="-4763" eaLnBrk="1" hangingPunct="1">
              <a:lnSpc>
                <a:spcPct val="90000"/>
              </a:lnSpc>
              <a:buFont typeface="Wingdings 2" pitchFamily="18" charset="2"/>
              <a:buNone/>
              <a:defRPr/>
            </a:pPr>
            <a:endParaRPr lang="en-US" sz="2000" dirty="0"/>
          </a:p>
          <a:p>
            <a:pPr marL="0" indent="0" eaLnBrk="1" hangingPunct="1">
              <a:lnSpc>
                <a:spcPct val="90000"/>
              </a:lnSpc>
              <a:buFont typeface="Wingdings" pitchFamily="2" charset="2"/>
              <a:buNone/>
              <a:defRPr/>
            </a:pPr>
            <a:r>
              <a:rPr lang="en-US" sz="2000" b="1" dirty="0"/>
              <a:t>INFORMATION TECHNOLOGY:</a:t>
            </a:r>
          </a:p>
          <a:p>
            <a:pPr marL="461963" lvl="1" indent="-4763" eaLnBrk="1" hangingPunct="1">
              <a:lnSpc>
                <a:spcPct val="90000"/>
              </a:lnSpc>
              <a:buFont typeface="Wingdings 2" pitchFamily="18" charset="2"/>
              <a:buNone/>
              <a:defRPr/>
            </a:pPr>
            <a:r>
              <a:rPr lang="en-US" sz="2000" dirty="0"/>
              <a:t>IT products, management services, data entry, training, software development, maintenance, and analysis</a:t>
            </a:r>
          </a:p>
          <a:p>
            <a:pPr marL="461963" lvl="1" indent="-4763" eaLnBrk="1" hangingPunct="1">
              <a:lnSpc>
                <a:spcPct val="90000"/>
              </a:lnSpc>
              <a:buFont typeface="Wingdings 2" pitchFamily="18" charset="2"/>
              <a:buNone/>
              <a:defRPr/>
            </a:pPr>
            <a:endParaRPr lang="en-US" sz="2000" dirty="0"/>
          </a:p>
          <a:p>
            <a:pPr marL="0" indent="0" eaLnBrk="1" hangingPunct="1">
              <a:lnSpc>
                <a:spcPct val="90000"/>
              </a:lnSpc>
              <a:buFont typeface="Wingdings" pitchFamily="2" charset="2"/>
              <a:buNone/>
              <a:defRPr/>
            </a:pPr>
            <a:r>
              <a:rPr lang="en-US" sz="2000" b="1" dirty="0"/>
              <a:t>CONSTRUCTION SERVICES:</a:t>
            </a:r>
          </a:p>
          <a:p>
            <a:pPr marL="461963" lvl="1" indent="-4763" eaLnBrk="1" hangingPunct="1">
              <a:lnSpc>
                <a:spcPct val="90000"/>
              </a:lnSpc>
              <a:buFont typeface="Wingdings 2" pitchFamily="18" charset="2"/>
              <a:buNone/>
              <a:defRPr/>
            </a:pPr>
            <a:r>
              <a:rPr lang="en-US" sz="2000" dirty="0"/>
              <a:t>Architectural and engineering services, construction of dwellings, office buildings, laboratories and medical facilities, renovations and alterations</a:t>
            </a:r>
          </a:p>
          <a:p>
            <a:pPr>
              <a:defRPr/>
            </a:pPr>
            <a:endParaRPr lang="en-US" dirty="0"/>
          </a:p>
        </p:txBody>
      </p:sp>
      <p:sp>
        <p:nvSpPr>
          <p:cNvPr id="1229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ACD"/>
              </a:buClr>
              <a:buSzPct val="110000"/>
              <a:buFont typeface="Wingdings" pitchFamily="2" charset="2"/>
              <a:buChar char="Ø"/>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886EA9FD-CA81-4E9D-9A1D-10DD1AAF5F42}" type="slidenum">
              <a:rPr kumimoji="0" lang="en-US" altLang="en-US" sz="14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l" defTabSz="914400" rtl="0" eaLnBrk="0" fontAlgn="auto" latinLnBrk="0" hangingPunct="0">
                <a:lnSpc>
                  <a:spcPct val="100000"/>
                </a:lnSpc>
                <a:spcBef>
                  <a:spcPct val="0"/>
                </a:spcBef>
                <a:spcAft>
                  <a:spcPts val="0"/>
                </a:spcAft>
                <a:buClrTx/>
                <a:buSzTx/>
                <a:buFontTx/>
                <a:buNone/>
                <a:tabLst/>
                <a:defRPr/>
              </a:pPr>
              <a:t>10</a:t>
            </a:fld>
            <a:endParaRPr kumimoji="0" lang="en-US" alt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89562"/>
            <a:ext cx="5791200" cy="838200"/>
          </a:xfrm>
        </p:spPr>
        <p:txBody>
          <a:bodyPr/>
          <a:lstStyle/>
          <a:p>
            <a:pPr>
              <a:defRPr/>
            </a:pPr>
            <a:r>
              <a:rPr lang="en-US" dirty="0"/>
              <a:t>What NIH Buys </a:t>
            </a:r>
          </a:p>
        </p:txBody>
      </p:sp>
      <p:sp>
        <p:nvSpPr>
          <p:cNvPr id="3" name="Content Placeholder 2"/>
          <p:cNvSpPr>
            <a:spLocks noGrp="1"/>
          </p:cNvSpPr>
          <p:nvPr>
            <p:ph idx="1"/>
          </p:nvPr>
        </p:nvSpPr>
        <p:spPr/>
        <p:txBody>
          <a:bodyPr/>
          <a:lstStyle/>
          <a:p>
            <a:pPr marL="0" indent="0" eaLnBrk="1" hangingPunct="1">
              <a:lnSpc>
                <a:spcPct val="90000"/>
              </a:lnSpc>
              <a:buFont typeface="Wingdings" pitchFamily="2" charset="2"/>
              <a:buNone/>
              <a:defRPr/>
            </a:pPr>
            <a:r>
              <a:rPr lang="en-US" sz="2000" b="1" dirty="0"/>
              <a:t>SERVICES:</a:t>
            </a:r>
          </a:p>
          <a:p>
            <a:pPr marL="461963" lvl="1" indent="-4763" eaLnBrk="1" hangingPunct="1">
              <a:lnSpc>
                <a:spcPct val="90000"/>
              </a:lnSpc>
              <a:buFont typeface="Wingdings 2" pitchFamily="18" charset="2"/>
              <a:buNone/>
              <a:defRPr/>
            </a:pPr>
            <a:r>
              <a:rPr lang="en-US" sz="2000" dirty="0"/>
              <a:t>Consulting, studies, conferences, training, planning, technical assistance, clearinghouse, survey, data collection/ analysis, logistical and management support, evaluations, biomedical research and public awareness programs.</a:t>
            </a:r>
          </a:p>
          <a:p>
            <a:pPr marL="461963" lvl="1" indent="-4763" eaLnBrk="1" hangingPunct="1">
              <a:lnSpc>
                <a:spcPct val="90000"/>
              </a:lnSpc>
              <a:buFont typeface="Wingdings 2" pitchFamily="18" charset="2"/>
              <a:buNone/>
              <a:defRPr/>
            </a:pPr>
            <a:endParaRPr lang="en-US" sz="2000" dirty="0"/>
          </a:p>
          <a:p>
            <a:pPr>
              <a:buFont typeface="Wingdings" pitchFamily="2" charset="2"/>
              <a:buNone/>
              <a:defRPr/>
            </a:pPr>
            <a:r>
              <a:rPr lang="en-US" sz="2000" b="1" dirty="0"/>
              <a:t>RESEARCH AND DEVELOPMENT:</a:t>
            </a:r>
          </a:p>
          <a:p>
            <a:pPr marL="461963" lvl="1" indent="-4763">
              <a:buSzPct val="50000"/>
              <a:buFontTx/>
              <a:buNone/>
              <a:defRPr/>
            </a:pPr>
            <a:r>
              <a:rPr lang="en-US" sz="2000" dirty="0"/>
              <a:t>Includes clinical trials, pharmacological studies, genetics and biology investigations, vaccine development and testing, and environmental research.  Most of the contract obligations stem from this.</a:t>
            </a:r>
          </a:p>
          <a:p>
            <a:pPr>
              <a:defRPr/>
            </a:pPr>
            <a:endParaRPr lang="en-US" dirty="0"/>
          </a:p>
        </p:txBody>
      </p:sp>
      <p:sp>
        <p:nvSpPr>
          <p:cNvPr id="1331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ACD"/>
              </a:buClr>
              <a:buSzPct val="110000"/>
              <a:buFont typeface="Wingdings" pitchFamily="2" charset="2"/>
              <a:buChar char="Ø"/>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CF1389E7-38F8-4676-A8CB-BC022843BA06}" type="slidenum">
              <a:rPr kumimoji="0" lang="en-US" altLang="en-US" sz="14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l" defTabSz="914400" rtl="0" eaLnBrk="0" fontAlgn="auto" latinLnBrk="0" hangingPunct="0">
                <a:lnSpc>
                  <a:spcPct val="100000"/>
                </a:lnSpc>
                <a:spcBef>
                  <a:spcPct val="0"/>
                </a:spcBef>
                <a:spcAft>
                  <a:spcPts val="0"/>
                </a:spcAft>
                <a:buClrTx/>
                <a:buSzTx/>
                <a:buFontTx/>
                <a:buNone/>
                <a:tabLst/>
                <a:defRPr/>
              </a:pPr>
              <a:t>11</a:t>
            </a:fld>
            <a:endParaRPr kumimoji="0" lang="en-US" alt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990600"/>
          </a:xfrm>
        </p:spPr>
        <p:txBody>
          <a:bodyPr/>
          <a:lstStyle/>
          <a:p>
            <a:pPr>
              <a:defRPr/>
            </a:pPr>
            <a:r>
              <a:rPr lang="en-US" sz="3000" dirty="0"/>
              <a:t>Research and Development (R&amp;D) Acquisitions</a:t>
            </a:r>
          </a:p>
        </p:txBody>
      </p:sp>
      <p:sp>
        <p:nvSpPr>
          <p:cNvPr id="14339" name="Content Placeholder 2"/>
          <p:cNvSpPr>
            <a:spLocks noGrp="1"/>
          </p:cNvSpPr>
          <p:nvPr>
            <p:ph idx="1"/>
          </p:nvPr>
        </p:nvSpPr>
        <p:spPr>
          <a:xfrm>
            <a:off x="457200" y="1600200"/>
            <a:ext cx="8153400" cy="4495800"/>
          </a:xfrm>
        </p:spPr>
        <p:txBody>
          <a:bodyPr/>
          <a:lstStyle/>
          <a:p>
            <a:pPr>
              <a:buClr>
                <a:srgbClr val="800080"/>
              </a:buClr>
            </a:pPr>
            <a:r>
              <a:rPr lang="en-US" altLang="en-US" sz="2600" dirty="0"/>
              <a:t>Most of NIH’s R&amp;D acquisitions are for services</a:t>
            </a:r>
          </a:p>
          <a:p>
            <a:pPr>
              <a:buClr>
                <a:srgbClr val="800080"/>
              </a:buClr>
            </a:pPr>
            <a:endParaRPr lang="en-US" altLang="en-US" sz="2600" dirty="0"/>
          </a:p>
          <a:p>
            <a:pPr>
              <a:buClr>
                <a:srgbClr val="800080"/>
              </a:buClr>
            </a:pPr>
            <a:r>
              <a:rPr lang="en-US" altLang="en-US" sz="2600" dirty="0"/>
              <a:t>Products used in labs for on-campus intramural research are also procured</a:t>
            </a:r>
          </a:p>
          <a:p>
            <a:pPr lvl="1">
              <a:buClr>
                <a:srgbClr val="800080"/>
              </a:buClr>
              <a:buFont typeface="Wingdings" panose="05000000000000000000" pitchFamily="2" charset="2"/>
              <a:buChar char="Ø"/>
            </a:pPr>
            <a:r>
              <a:rPr lang="en-US" altLang="en-US" sz="1600" dirty="0"/>
              <a:t>Products include centrifuges, spectrometers, incubators, microscopes, sterilizers, sequences, etc.</a:t>
            </a:r>
          </a:p>
          <a:p>
            <a:pPr>
              <a:buClr>
                <a:srgbClr val="800080"/>
              </a:buClr>
            </a:pPr>
            <a:r>
              <a:rPr lang="en-US" altLang="en-US" sz="2600" dirty="0"/>
              <a:t>Most R&amp;D services are conducted at extramural universities, hospitals and private labs</a:t>
            </a:r>
          </a:p>
          <a:p>
            <a:pPr lvl="1">
              <a:buClr>
                <a:srgbClr val="800080"/>
              </a:buClr>
              <a:buFont typeface="Wingdings" panose="05000000000000000000" pitchFamily="2" charset="2"/>
              <a:buChar char="Ø"/>
            </a:pPr>
            <a:r>
              <a:rPr lang="en-US" altLang="en-US" sz="1800" dirty="0"/>
              <a:t>Services include studies, clinical trials, testing, evaluating of diseases, medicines, etc.</a:t>
            </a:r>
          </a:p>
          <a:p>
            <a:pPr lvl="1">
              <a:buClr>
                <a:srgbClr val="800080"/>
              </a:buClr>
              <a:buFont typeface="Wingdings" panose="05000000000000000000" pitchFamily="2" charset="2"/>
              <a:buChar char="Ø"/>
            </a:pPr>
            <a:r>
              <a:rPr lang="en-US" altLang="en-US" sz="1800" dirty="0"/>
              <a:t>Most R&amp;D project entail several years of research (beyond 5 years) and multi-million dollar projects</a:t>
            </a:r>
          </a:p>
          <a:p>
            <a:pPr lvl="1">
              <a:buClr>
                <a:srgbClr val="800080"/>
              </a:buClr>
              <a:buFont typeface="Wingdings" panose="05000000000000000000" pitchFamily="2" charset="2"/>
              <a:buChar char="Ø"/>
            </a:pPr>
            <a:endParaRPr lang="en-US" altLang="en-US" sz="2400" dirty="0"/>
          </a:p>
          <a:p>
            <a:pPr lvl="1"/>
            <a:endParaRPr lang="en-US" altLang="en-US" sz="2400" dirty="0"/>
          </a:p>
          <a:p>
            <a:endParaRPr lang="en-US" altLang="en-US" dirty="0"/>
          </a:p>
        </p:txBody>
      </p:sp>
      <p:sp>
        <p:nvSpPr>
          <p:cNvPr id="1434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ACD"/>
              </a:buClr>
              <a:buSzPct val="110000"/>
              <a:buFont typeface="Wingdings" pitchFamily="2" charset="2"/>
              <a:buChar char="Ø"/>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28CB18A7-0CD8-495E-8EFD-0278CEEB19AD}" type="slidenum">
              <a:rPr kumimoji="0" lang="en-US" altLang="en-US" sz="14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l" defTabSz="914400" rtl="0" eaLnBrk="0" fontAlgn="auto" latinLnBrk="0" hangingPunct="0">
                <a:lnSpc>
                  <a:spcPct val="100000"/>
                </a:lnSpc>
                <a:spcBef>
                  <a:spcPct val="0"/>
                </a:spcBef>
                <a:spcAft>
                  <a:spcPts val="0"/>
                </a:spcAft>
                <a:buClrTx/>
                <a:buSzTx/>
                <a:buFontTx/>
                <a:buNone/>
                <a:tabLst/>
                <a:defRPr/>
              </a:pPr>
              <a:t>12</a:t>
            </a:fld>
            <a:endParaRPr kumimoji="0" lang="en-US" alt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E7D3-30F8-4953-857B-C7426B6AD56B}"/>
              </a:ext>
            </a:extLst>
          </p:cNvPr>
          <p:cNvSpPr>
            <a:spLocks noGrp="1"/>
          </p:cNvSpPr>
          <p:nvPr>
            <p:ph type="title"/>
          </p:nvPr>
        </p:nvSpPr>
        <p:spPr>
          <a:xfrm>
            <a:off x="510702" y="617706"/>
            <a:ext cx="8229600" cy="1143000"/>
          </a:xfrm>
        </p:spPr>
        <p:txBody>
          <a:bodyPr/>
          <a:lstStyle/>
          <a:p>
            <a:r>
              <a:rPr lang="en-US" sz="3200"/>
              <a:t>The Path </a:t>
            </a:r>
            <a:r>
              <a:rPr lang="en-US" sz="3200" dirty="0"/>
              <a:t>to Excellence and Innovation</a:t>
            </a:r>
          </a:p>
        </p:txBody>
      </p:sp>
      <p:sp>
        <p:nvSpPr>
          <p:cNvPr id="4" name="Slide Number Placeholder 3">
            <a:extLst>
              <a:ext uri="{FF2B5EF4-FFF2-40B4-BE49-F238E27FC236}">
                <a16:creationId xmlns:a16="http://schemas.microsoft.com/office/drawing/2014/main" id="{7641CEC3-188A-4F0F-975D-DA79D636A4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B08C65-0857-49D1-B7A1-958CDDE71B16}" type="slidenum">
              <a:rPr kumimoji="0" lang="en-US" sz="1800" b="0" i="0" u="none" strike="noStrike" kern="1200" cap="none" spc="0" normalizeH="0" baseline="0" noProof="0" smtClean="0">
                <a:ln>
                  <a:noFill/>
                </a:ln>
                <a:solidFill>
                  <a:prstClr val="black"/>
                </a:solidFill>
                <a:effectLst/>
                <a:uLnTx/>
                <a:uFillTx/>
                <a:latin typeface="Sitka Banne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Sitka Banner"/>
              <a:ea typeface="+mn-ea"/>
              <a:cs typeface="+mn-cs"/>
            </a:endParaRPr>
          </a:p>
        </p:txBody>
      </p:sp>
      <p:sp>
        <p:nvSpPr>
          <p:cNvPr id="5" name="Content Placeholder 2">
            <a:extLst>
              <a:ext uri="{FF2B5EF4-FFF2-40B4-BE49-F238E27FC236}">
                <a16:creationId xmlns:a16="http://schemas.microsoft.com/office/drawing/2014/main" id="{F7E60687-0F98-4C7A-8C36-D6D24F09BF4E}"/>
              </a:ext>
            </a:extLst>
          </p:cNvPr>
          <p:cNvSpPr>
            <a:spLocks noGrp="1"/>
          </p:cNvSpPr>
          <p:nvPr>
            <p:ph idx="1"/>
          </p:nvPr>
        </p:nvSpPr>
        <p:spPr>
          <a:xfrm>
            <a:off x="415047" y="1714331"/>
            <a:ext cx="8229600" cy="4525963"/>
          </a:xfrm>
        </p:spPr>
        <p:txBody>
          <a:bodyPr anchor="t">
            <a:noAutofit/>
          </a:bodyPr>
          <a:lstStyle/>
          <a:p>
            <a:pPr>
              <a:buFont typeface="Wingdings" panose="05000000000000000000" pitchFamily="2" charset="2"/>
              <a:buChar char="Ø"/>
            </a:pPr>
            <a:r>
              <a:rPr lang="en-US" sz="2000" dirty="0"/>
              <a:t>The Path to Excellence and Innovation is a comprehensive plan to expand the existing National Institutes of Health (NIH) Small Business Program in the Office of Acquisition and Logistics Management (OALM).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The NIH Small Business Program is developing an </a:t>
            </a:r>
            <a:r>
              <a:rPr lang="en-US" sz="2000" i="1" dirty="0"/>
              <a:t>HBCU Portal for Acquisition and Grants </a:t>
            </a:r>
            <a:r>
              <a:rPr lang="en-US" sz="2000" dirty="0"/>
              <a:t>(HPAG) to provide technical assistance and training for Historically Black Colleges and Universities (HBCUs).  </a:t>
            </a:r>
          </a:p>
          <a:p>
            <a:pPr lvl="1">
              <a:buFont typeface="Wingdings" panose="05000000000000000000" pitchFamily="2" charset="2"/>
              <a:buChar char="Ø"/>
            </a:pPr>
            <a:r>
              <a:rPr lang="en-US" sz="2000" dirty="0"/>
              <a:t>The HPAG will support HBCUs and prepare them to compete and receive more Federal acquisition funding that will diversify the revenues for the universities and create more business/research opportunities.  </a:t>
            </a:r>
          </a:p>
          <a:p>
            <a:pPr marL="457200" lvl="1" indent="0">
              <a:buNone/>
            </a:pPr>
            <a:endParaRPr lang="en-US" sz="2000" dirty="0"/>
          </a:p>
          <a:p>
            <a:pPr>
              <a:buFont typeface="Wingdings" panose="05000000000000000000" pitchFamily="2" charset="2"/>
              <a:buChar char="Ø"/>
            </a:pPr>
            <a:r>
              <a:rPr lang="en-US" sz="2000" dirty="0"/>
              <a:t>Currently there are six pilot schools and each school has chosen one or more Minority Business Enterprise (MBE) teaming partners to support their efforts in this pilot program.</a:t>
            </a:r>
            <a:br>
              <a:rPr lang="en-US" sz="2000" dirty="0"/>
            </a:br>
            <a:r>
              <a:rPr lang="en-US" sz="2000" dirty="0"/>
              <a:t> </a:t>
            </a:r>
          </a:p>
        </p:txBody>
      </p:sp>
    </p:spTree>
    <p:extLst>
      <p:ext uri="{BB962C8B-B14F-4D97-AF65-F5344CB8AC3E}">
        <p14:creationId xmlns:p14="http://schemas.microsoft.com/office/powerpoint/2010/main" val="109906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What is a Capability Statement?</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33794" name="Picture 2" descr="Image result for capability statement"/>
          <p:cNvPicPr>
            <a:picLocks noChangeAspect="1" noChangeArrowheads="1"/>
          </p:cNvPicPr>
          <p:nvPr/>
        </p:nvPicPr>
        <p:blipFill>
          <a:blip r:embed="rId4" cstate="print"/>
          <a:srcRect/>
          <a:stretch>
            <a:fillRect/>
          </a:stretch>
        </p:blipFill>
        <p:spPr bwMode="auto">
          <a:xfrm>
            <a:off x="381000" y="1223962"/>
            <a:ext cx="2790949" cy="3729038"/>
          </a:xfrm>
          <a:prstGeom prst="rect">
            <a:avLst/>
          </a:prstGeom>
          <a:noFill/>
        </p:spPr>
      </p:pic>
      <p:pic>
        <p:nvPicPr>
          <p:cNvPr id="33796" name="Picture 4" descr="Image result for capability statement"/>
          <p:cNvPicPr>
            <a:picLocks noChangeAspect="1" noChangeArrowheads="1"/>
          </p:cNvPicPr>
          <p:nvPr/>
        </p:nvPicPr>
        <p:blipFill>
          <a:blip r:embed="rId5" cstate="print"/>
          <a:srcRect/>
          <a:stretch>
            <a:fillRect/>
          </a:stretch>
        </p:blipFill>
        <p:spPr bwMode="auto">
          <a:xfrm>
            <a:off x="1600200" y="2286000"/>
            <a:ext cx="3096547" cy="3782973"/>
          </a:xfrm>
          <a:prstGeom prst="rect">
            <a:avLst/>
          </a:prstGeom>
          <a:noFill/>
        </p:spPr>
      </p:pic>
      <p:sp>
        <p:nvSpPr>
          <p:cNvPr id="12" name="TextBox 11"/>
          <p:cNvSpPr txBox="1"/>
          <p:nvPr/>
        </p:nvSpPr>
        <p:spPr>
          <a:xfrm>
            <a:off x="4953000" y="2133600"/>
            <a:ext cx="3733800" cy="2308324"/>
          </a:xfrm>
          <a:prstGeom prst="rect">
            <a:avLst/>
          </a:prstGeom>
          <a:noFill/>
        </p:spPr>
        <p:txBody>
          <a:bodyPr wrap="square" rtlCol="0">
            <a:spAutoFit/>
          </a:bodyPr>
          <a:lstStyle/>
          <a:p>
            <a:r>
              <a:rPr lang="en-US" sz="4800" b="1" dirty="0"/>
              <a:t>It’s Your Contracting Resume</a:t>
            </a:r>
          </a:p>
        </p:txBody>
      </p:sp>
      <p:pic>
        <p:nvPicPr>
          <p:cNvPr id="8" name="Picture 7" descr="NIH-logo.jpg"/>
          <p:cNvPicPr>
            <a:picLocks noChangeAspect="1"/>
          </p:cNvPicPr>
          <p:nvPr/>
        </p:nvPicPr>
        <p:blipFill>
          <a:blip r:embed="rId6" cstate="print"/>
          <a:srcRect l="31000" t="15931" r="29000" b="36751"/>
          <a:stretch>
            <a:fillRect/>
          </a:stretch>
        </p:blipFill>
        <p:spPr>
          <a:xfrm>
            <a:off x="304800" y="6019800"/>
            <a:ext cx="929640" cy="5810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A Capability Statement is NOT</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8" name="Oval 7"/>
          <p:cNvSpPr/>
          <p:nvPr/>
        </p:nvSpPr>
        <p:spPr>
          <a:xfrm>
            <a:off x="1828800" y="1752600"/>
            <a:ext cx="4267200" cy="3886200"/>
          </a:xfrm>
          <a:prstGeom prst="ellipse">
            <a:avLst/>
          </a:prstGeom>
          <a:noFill/>
          <a:ln w="139700">
            <a:solidFill>
              <a:srgbClr val="BE1B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8" idx="3"/>
          </p:cNvCxnSpPr>
          <p:nvPr/>
        </p:nvCxnSpPr>
        <p:spPr>
          <a:xfrm flipH="1">
            <a:off x="2453717" y="2286000"/>
            <a:ext cx="2880283" cy="2783680"/>
          </a:xfrm>
          <a:prstGeom prst="line">
            <a:avLst/>
          </a:prstGeom>
          <a:ln w="139700">
            <a:solidFill>
              <a:srgbClr val="BE1B0E"/>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2209800"/>
            <a:ext cx="7848600" cy="2800767"/>
          </a:xfrm>
          <a:prstGeom prst="rect">
            <a:avLst/>
          </a:prstGeom>
          <a:noFill/>
        </p:spPr>
        <p:txBody>
          <a:bodyPr wrap="square" rtlCol="0">
            <a:spAutoFit/>
          </a:bodyPr>
          <a:lstStyle/>
          <a:p>
            <a:pPr marL="457200" indent="-457200">
              <a:buFont typeface="Arial" pitchFamily="34" charset="0"/>
              <a:buChar char="•"/>
            </a:pPr>
            <a:r>
              <a:rPr lang="en-US" sz="4400" b="1" dirty="0"/>
              <a:t>A White Paper</a:t>
            </a:r>
          </a:p>
          <a:p>
            <a:pPr marL="457200" indent="-457200">
              <a:buFont typeface="Arial" pitchFamily="34" charset="0"/>
              <a:buChar char="•"/>
            </a:pPr>
            <a:r>
              <a:rPr lang="en-US" sz="4400" b="1" dirty="0"/>
              <a:t>The History of Your School</a:t>
            </a:r>
          </a:p>
          <a:p>
            <a:pPr marL="457200" indent="-457200">
              <a:buFont typeface="Arial" pitchFamily="34" charset="0"/>
              <a:buChar char="•"/>
            </a:pPr>
            <a:r>
              <a:rPr lang="en-US" sz="4400" b="1" dirty="0"/>
              <a:t>Everything You Can Do </a:t>
            </a:r>
          </a:p>
          <a:p>
            <a:endParaRPr lang="en-US" sz="4400" b="1" dirty="0"/>
          </a:p>
        </p:txBody>
      </p:sp>
      <p:pic>
        <p:nvPicPr>
          <p:cNvPr id="9" name="Picture 8"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Why Are They Important?</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5" name="TextBox 4"/>
          <p:cNvSpPr txBox="1"/>
          <p:nvPr/>
        </p:nvSpPr>
        <p:spPr>
          <a:xfrm>
            <a:off x="228600" y="1981200"/>
            <a:ext cx="4343400" cy="2339102"/>
          </a:xfrm>
          <a:prstGeom prst="rect">
            <a:avLst/>
          </a:prstGeom>
          <a:noFill/>
        </p:spPr>
        <p:txBody>
          <a:bodyPr wrap="square" rtlCol="0">
            <a:spAutoFit/>
          </a:bodyPr>
          <a:lstStyle/>
          <a:p>
            <a:r>
              <a:rPr lang="en-US" sz="3200" dirty="0"/>
              <a:t>Capability Statements explain who you are, as well as what goods and services you sell.</a:t>
            </a:r>
          </a:p>
          <a:p>
            <a:endParaRPr lang="en-US" dirty="0"/>
          </a:p>
        </p:txBody>
      </p:sp>
      <p:pic>
        <p:nvPicPr>
          <p:cNvPr id="8" name="Picture 7"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pic>
        <p:nvPicPr>
          <p:cNvPr id="96258" name="Picture 2" descr="Image result for NIH and Morehouse&quot;"/>
          <p:cNvPicPr>
            <a:picLocks noChangeAspect="1" noChangeArrowheads="1"/>
          </p:cNvPicPr>
          <p:nvPr/>
        </p:nvPicPr>
        <p:blipFill>
          <a:blip r:embed="rId5" cstate="print"/>
          <a:srcRect/>
          <a:stretch>
            <a:fillRect/>
          </a:stretch>
        </p:blipFill>
        <p:spPr bwMode="auto">
          <a:xfrm>
            <a:off x="4640650" y="1371600"/>
            <a:ext cx="4503350" cy="3124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Understand the Agency</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9" name="Picture 8"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sp>
        <p:nvSpPr>
          <p:cNvPr id="11" name="Content Placeholder 2"/>
          <p:cNvSpPr txBox="1">
            <a:spLocks/>
          </p:cNvSpPr>
          <p:nvPr/>
        </p:nvSpPr>
        <p:spPr>
          <a:xfrm>
            <a:off x="-5715000" y="1066800"/>
            <a:ext cx="6138354"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41314" name="Picture 2" descr="Image result for NIH Contracts to HBCUs&quot;"/>
          <p:cNvPicPr>
            <a:picLocks noChangeAspect="1" noChangeArrowheads="1"/>
          </p:cNvPicPr>
          <p:nvPr/>
        </p:nvPicPr>
        <p:blipFill>
          <a:blip r:embed="rId5" cstate="print"/>
          <a:srcRect l="2667"/>
          <a:stretch>
            <a:fillRect/>
          </a:stretch>
        </p:blipFill>
        <p:spPr bwMode="auto">
          <a:xfrm>
            <a:off x="3581400" y="1447800"/>
            <a:ext cx="5562600" cy="4259986"/>
          </a:xfrm>
          <a:prstGeom prst="rect">
            <a:avLst/>
          </a:prstGeom>
          <a:noFill/>
        </p:spPr>
      </p:pic>
      <p:sp>
        <p:nvSpPr>
          <p:cNvPr id="12" name="Rectangle 11"/>
          <p:cNvSpPr/>
          <p:nvPr/>
        </p:nvSpPr>
        <p:spPr>
          <a:xfrm>
            <a:off x="152400" y="1524000"/>
            <a:ext cx="3352800" cy="4093428"/>
          </a:xfrm>
          <a:prstGeom prst="rect">
            <a:avLst/>
          </a:prstGeom>
        </p:spPr>
        <p:txBody>
          <a:bodyPr wrap="square">
            <a:spAutoFit/>
          </a:bodyPr>
          <a:lstStyle/>
          <a:p>
            <a:r>
              <a:rPr lang="en-US" sz="2000" dirty="0"/>
              <a:t>During the 2018 HBCU Week activities sponsored by the White House Initiative on HBCUs, Diane Frasier, who heads contracting activity at the National Institutes of Health, gave an overview of the agency’s plan to increase biomedical research contracts with Historically Black Colleges and Universities.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Best Practices: Know the Team</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7" name="Text Placeholder 1"/>
          <p:cNvSpPr txBox="1">
            <a:spLocks/>
          </p:cNvSpPr>
          <p:nvPr/>
        </p:nvSpPr>
        <p:spPr bwMode="auto">
          <a:xfrm>
            <a:off x="914400" y="1676400"/>
            <a:ext cx="7581900" cy="7398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p>
            <a:pPr marL="319088" marR="0" lvl="0" indent="-319088" algn="l" defTabSz="457200" rtl="0" eaLnBrk="0" fontAlgn="base" latinLnBrk="0" hangingPunct="0">
              <a:lnSpc>
                <a:spcPct val="100000"/>
              </a:lnSpc>
              <a:spcBef>
                <a:spcPct val="20000"/>
              </a:spcBef>
              <a:spcAft>
                <a:spcPts val="600"/>
              </a:spcAft>
              <a:buClr>
                <a:srgbClr val="274C8A"/>
              </a:buClr>
              <a:buSzPct val="115000"/>
              <a:buFont typeface="Wingdings" pitchFamily="2" charset="2"/>
              <a:buNone/>
              <a:tabLst/>
              <a:defRPr/>
            </a:pPr>
            <a:r>
              <a:rPr kumimoji="0" lang="en-US" sz="2200" b="0" i="0" u="none" strike="noStrike" kern="1200" cap="none" spc="0" normalizeH="0" baseline="0" noProof="0">
                <a:ln>
                  <a:noFill/>
                </a:ln>
                <a:solidFill>
                  <a:prstClr val="black">
                    <a:lumMod val="85000"/>
                    <a:lumOff val="15000"/>
                  </a:prstClr>
                </a:solidFill>
                <a:effectLst/>
                <a:uLnTx/>
                <a:uFillTx/>
                <a:latin typeface="+mn-lt"/>
                <a:ea typeface=""/>
                <a:cs typeface=""/>
              </a:rPr>
              <a:t>Best practices clearly indicate that the most critical phase of the obtaining government contracts is the planning phase</a:t>
            </a:r>
            <a:r>
              <a:rPr kumimoji="0" lang="en-US" sz="1800" b="1" i="0" u="none" strike="noStrike" kern="1200" cap="none" spc="0" normalizeH="0" baseline="0" noProof="0">
                <a:ln>
                  <a:noFill/>
                </a:ln>
                <a:solidFill>
                  <a:prstClr val="black">
                    <a:lumMod val="85000"/>
                    <a:lumOff val="15000"/>
                  </a:prstClr>
                </a:solidFill>
                <a:effectLst/>
                <a:uLnTx/>
                <a:uFillTx/>
                <a:latin typeface="Garamond" panose="02020404030301010803"/>
                <a:ea typeface=""/>
                <a:cs typeface=""/>
              </a:rPr>
              <a:t>. </a:t>
            </a:r>
          </a:p>
          <a:p>
            <a:pPr marL="319088" marR="0" lvl="0" indent="-319088" algn="l" defTabSz="457200" rtl="0" eaLnBrk="0" fontAlgn="base" latinLnBrk="0" hangingPunct="0">
              <a:lnSpc>
                <a:spcPct val="100000"/>
              </a:lnSpc>
              <a:spcBef>
                <a:spcPct val="20000"/>
              </a:spcBef>
              <a:spcAft>
                <a:spcPts val="600"/>
              </a:spcAft>
              <a:buClr>
                <a:srgbClr val="274C8A"/>
              </a:buClr>
              <a:buSzPct val="115000"/>
              <a:buFont typeface="Wingdings" pitchFamily="2" charset="2"/>
              <a:buNone/>
              <a:tabLst/>
              <a:defRPr/>
            </a:pPr>
            <a:endParaRPr kumimoji="0" lang="en-US" sz="1800" b="1" i="0" u="none" strike="noStrike" kern="1200" cap="none" spc="0" normalizeH="0" baseline="0" noProof="0" dirty="0">
              <a:ln>
                <a:noFill/>
              </a:ln>
              <a:solidFill>
                <a:prstClr val="black">
                  <a:lumMod val="85000"/>
                  <a:lumOff val="15000"/>
                </a:prstClr>
              </a:solidFill>
              <a:effectLst/>
              <a:uLnTx/>
              <a:uFillTx/>
              <a:latin typeface="Garamond" panose="02020404030301010803"/>
              <a:ea typeface=""/>
              <a:cs typeface=""/>
            </a:endParaRPr>
          </a:p>
        </p:txBody>
      </p:sp>
      <p:sp>
        <p:nvSpPr>
          <p:cNvPr id="8" name="Content Placeholder 2"/>
          <p:cNvSpPr txBox="1">
            <a:spLocks/>
          </p:cNvSpPr>
          <p:nvPr/>
        </p:nvSpPr>
        <p:spPr>
          <a:xfrm>
            <a:off x="533400" y="2362200"/>
            <a:ext cx="6183085" cy="330472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Arial"/>
                <a:ea typeface="Arial"/>
                <a:cs typeface="Arial"/>
                <a:sym typeface="Arial"/>
              </a:rPr>
              <a:t>Members of an Acquisition Team</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Contracting Officer (CO)</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Contract Specialist </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Contracting Officer Representative (COR)</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Budget Officer</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Administrative Officer</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Legal</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Program Director</a:t>
            </a:r>
          </a:p>
          <a:p>
            <a:pPr marL="566738" marR="0" lvl="1"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effectLst/>
                <a:uLnTx/>
                <a:uFillTx/>
                <a:latin typeface="Arial"/>
                <a:ea typeface="Arial"/>
                <a:cs typeface="Arial"/>
                <a:sym typeface="Arial"/>
              </a:rPr>
              <a:t>Small Business Specialist</a:t>
            </a:r>
          </a:p>
          <a:p>
            <a:pPr marL="2286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 name="Picture 2" descr="Image result for diverse business team"/>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53000" y="3505200"/>
            <a:ext cx="3780899" cy="2520918"/>
          </a:xfrm>
          <a:prstGeom prst="rect">
            <a:avLst/>
          </a:prstGeom>
          <a:noFill/>
        </p:spPr>
      </p:pic>
      <p:pic>
        <p:nvPicPr>
          <p:cNvPr id="10" name="Picture 9"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sz="4200" b="0" dirty="0">
                <a:solidFill>
                  <a:schemeClr val="tx1"/>
                </a:solidFill>
                <a:effectLst/>
                <a:latin typeface="Arial Rounded MT Bold" pitchFamily="34" charset="0"/>
              </a:rPr>
              <a:t>NIH Small Business Specialists</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9" name="TextBox 8"/>
          <p:cNvSpPr txBox="1"/>
          <p:nvPr/>
        </p:nvSpPr>
        <p:spPr>
          <a:xfrm>
            <a:off x="1143000" y="1295400"/>
            <a:ext cx="6629400" cy="369332"/>
          </a:xfrm>
          <a:prstGeom prst="rect">
            <a:avLst/>
          </a:prstGeom>
          <a:noFill/>
          <a:ln>
            <a:noFill/>
          </a:ln>
        </p:spPr>
        <p:txBody>
          <a:bodyPr wrap="square" rtlCol="0">
            <a:spAutoFit/>
          </a:bodyPr>
          <a:lstStyle/>
          <a:p>
            <a:pPr algn="ctr"/>
            <a:r>
              <a:rPr lang="en-US" dirty="0">
                <a:solidFill>
                  <a:srgbClr val="0033CC"/>
                </a:solidFill>
                <a:hlinkClick r:id="rId4"/>
              </a:rPr>
              <a:t>https://oamp.od.nih.gov/NIHSmallBusiness</a:t>
            </a:r>
            <a:endParaRPr lang="en-US" dirty="0">
              <a:solidFill>
                <a:srgbClr val="0033CC"/>
              </a:solidFill>
            </a:endParaRPr>
          </a:p>
        </p:txBody>
      </p:sp>
      <p:pic>
        <p:nvPicPr>
          <p:cNvPr id="7" name="Picture 6"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pic>
        <p:nvPicPr>
          <p:cNvPr id="137217" name="Picture 1"/>
          <p:cNvPicPr>
            <a:picLocks noChangeAspect="1" noChangeArrowheads="1"/>
          </p:cNvPicPr>
          <p:nvPr/>
        </p:nvPicPr>
        <p:blipFill>
          <a:blip r:embed="rId6" cstate="print"/>
          <a:srcRect l="15813" t="8333" r="17423" b="22917"/>
          <a:stretch>
            <a:fillRect/>
          </a:stretch>
        </p:blipFill>
        <p:spPr bwMode="auto">
          <a:xfrm>
            <a:off x="1447800" y="1828800"/>
            <a:ext cx="7010400" cy="405865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3176559"/>
              </p:ext>
            </p:extLst>
          </p:nvPr>
        </p:nvGraphicFramePr>
        <p:xfrm>
          <a:off x="568325" y="1215390"/>
          <a:ext cx="8153400" cy="4937760"/>
        </p:xfrm>
        <a:graphic>
          <a:graphicData uri="http://schemas.openxmlformats.org/drawingml/2006/table">
            <a:tbl>
              <a:tblPr firstRow="1" bandRow="1">
                <a:tableStyleId>{5C22544A-7EE6-4342-B048-85BDC9FD1C3A}</a:tableStyleId>
              </a:tblPr>
              <a:tblGrid>
                <a:gridCol w="8153400">
                  <a:extLst>
                    <a:ext uri="{9D8B030D-6E8A-4147-A177-3AD203B41FA5}">
                      <a16:colId xmlns:a16="http://schemas.microsoft.com/office/drawing/2014/main" val="20000"/>
                    </a:ext>
                  </a:extLst>
                </a:gridCol>
              </a:tblGrid>
              <a:tr h="434396">
                <a:tc>
                  <a:txBody>
                    <a:bodyPr/>
                    <a:lstStyle/>
                    <a:p>
                      <a:pPr marL="1554163" indent="-241300">
                        <a:buFont typeface="Arial" pitchFamily="34" charset="0"/>
                        <a:buChar char="•"/>
                      </a:pPr>
                      <a:r>
                        <a:rPr lang="en-US" sz="2400" b="0" i="0" baseline="0" dirty="0">
                          <a:solidFill>
                            <a:schemeClr val="tx1"/>
                          </a:solidFill>
                          <a:latin typeface="Sitka Banner" panose="02000505000000020004" pitchFamily="2" charset="0"/>
                          <a:cs typeface="Arial" pitchFamily="34" charset="0"/>
                        </a:rPr>
                        <a:t>Introduction to the NIH</a:t>
                      </a:r>
                    </a:p>
                  </a:txBody>
                  <a:tcPr>
                    <a:solidFill>
                      <a:schemeClr val="bg1">
                        <a:lumMod val="95000"/>
                      </a:schemeClr>
                    </a:solidFill>
                  </a:tcPr>
                </a:tc>
                <a:extLst>
                  <a:ext uri="{0D108BD9-81ED-4DB2-BD59-A6C34878D82A}">
                    <a16:rowId xmlns:a16="http://schemas.microsoft.com/office/drawing/2014/main" val="10000"/>
                  </a:ext>
                </a:extLst>
              </a:tr>
              <a:tr h="434396">
                <a:tc>
                  <a:txBody>
                    <a:bodyPr/>
                    <a:lstStyle/>
                    <a:p>
                      <a:pPr marL="1554163" marR="0" lvl="0" indent="-241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0" baseline="0" dirty="0">
                          <a:solidFill>
                            <a:schemeClr val="tx1"/>
                          </a:solidFill>
                          <a:latin typeface="Sitka Banner" panose="02000505000000020004" pitchFamily="2" charset="0"/>
                          <a:cs typeface="Arial" pitchFamily="34" charset="0"/>
                        </a:rPr>
                        <a:t>What is a Capability Statement?</a:t>
                      </a:r>
                      <a:endParaRPr lang="en-US" sz="2400" b="0" i="1" baseline="0" dirty="0">
                        <a:solidFill>
                          <a:schemeClr val="tx1"/>
                        </a:solidFill>
                        <a:latin typeface="Sitka Banner" panose="02000505000000020004" pitchFamily="2" charset="0"/>
                        <a:cs typeface="Arial" pitchFamily="34" charset="0"/>
                      </a:endParaRPr>
                    </a:p>
                  </a:txBody>
                  <a:tcPr>
                    <a:solidFill>
                      <a:schemeClr val="bg1">
                        <a:lumMod val="95000"/>
                      </a:schemeClr>
                    </a:solidFill>
                  </a:tcPr>
                </a:tc>
                <a:extLst>
                  <a:ext uri="{0D108BD9-81ED-4DB2-BD59-A6C34878D82A}">
                    <a16:rowId xmlns:a16="http://schemas.microsoft.com/office/drawing/2014/main" val="2164346307"/>
                  </a:ext>
                </a:extLst>
              </a:tr>
              <a:tr h="434396">
                <a:tc>
                  <a:txBody>
                    <a:bodyPr/>
                    <a:lstStyle/>
                    <a:p>
                      <a:pPr marL="1538288" indent="-233363">
                        <a:buFont typeface="Arial" pitchFamily="34" charset="0"/>
                        <a:buChar char="•"/>
                      </a:pPr>
                      <a:r>
                        <a:rPr lang="en-US" sz="2400" dirty="0">
                          <a:latin typeface="Sitka Banner" panose="02000505000000020004" pitchFamily="2" charset="0"/>
                          <a:cs typeface="Arial" pitchFamily="34" charset="0"/>
                        </a:rPr>
                        <a:t>Understand the Agency</a:t>
                      </a:r>
                    </a:p>
                  </a:txBody>
                  <a:tcPr/>
                </a:tc>
                <a:extLst>
                  <a:ext uri="{0D108BD9-81ED-4DB2-BD59-A6C34878D82A}">
                    <a16:rowId xmlns:a16="http://schemas.microsoft.com/office/drawing/2014/main" val="10004"/>
                  </a:ext>
                </a:extLst>
              </a:tr>
              <a:tr h="434396">
                <a:tc>
                  <a:txBody>
                    <a:bodyPr/>
                    <a:lstStyle/>
                    <a:p>
                      <a:pPr marL="1554163" marR="0" indent="-2413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a:latin typeface="Sitka Banner" panose="02000505000000020004" pitchFamily="2" charset="0"/>
                          <a:cs typeface="Arial" pitchFamily="34" charset="0"/>
                        </a:rPr>
                        <a:t>Know the Team</a:t>
                      </a:r>
                    </a:p>
                  </a:txBody>
                  <a:tcPr/>
                </a:tc>
                <a:extLst>
                  <a:ext uri="{0D108BD9-81ED-4DB2-BD59-A6C34878D82A}">
                    <a16:rowId xmlns:a16="http://schemas.microsoft.com/office/drawing/2014/main" val="10005"/>
                  </a:ext>
                </a:extLst>
              </a:tr>
              <a:tr h="434396">
                <a:tc>
                  <a:txBody>
                    <a:bodyPr/>
                    <a:lstStyle/>
                    <a:p>
                      <a:pPr marL="1552575" indent="-246063">
                        <a:buFont typeface="Arial" pitchFamily="34" charset="0"/>
                        <a:buChar char="•"/>
                      </a:pPr>
                      <a:r>
                        <a:rPr lang="en-US" sz="2400" dirty="0">
                          <a:latin typeface="Sitka Banner" panose="02000505000000020004" pitchFamily="2" charset="0"/>
                          <a:cs typeface="Arial" pitchFamily="34" charset="0"/>
                        </a:rPr>
                        <a:t>Capability Statement Contents</a:t>
                      </a:r>
                    </a:p>
                  </a:txBody>
                  <a:tcPr/>
                </a:tc>
                <a:extLst>
                  <a:ext uri="{0D108BD9-81ED-4DB2-BD59-A6C34878D82A}">
                    <a16:rowId xmlns:a16="http://schemas.microsoft.com/office/drawing/2014/main" val="10006"/>
                  </a:ext>
                </a:extLst>
              </a:tr>
              <a:tr h="434396">
                <a:tc>
                  <a:txBody>
                    <a:bodyPr/>
                    <a:lstStyle/>
                    <a:p>
                      <a:pPr marL="1555750" lvl="0" indent="-287338">
                        <a:buFont typeface="Arial" pitchFamily="34" charset="0"/>
                        <a:buChar char="•"/>
                      </a:pPr>
                      <a:r>
                        <a:rPr lang="en-US" sz="2400" dirty="0">
                          <a:latin typeface="Sitka Banner" panose="02000505000000020004" pitchFamily="2" charset="0"/>
                          <a:cs typeface="Arial" pitchFamily="34" charset="0"/>
                        </a:rPr>
                        <a:t>Understanding NAICS Codes</a:t>
                      </a:r>
                    </a:p>
                  </a:txBody>
                  <a:tcPr/>
                </a:tc>
                <a:extLst>
                  <a:ext uri="{0D108BD9-81ED-4DB2-BD59-A6C34878D82A}">
                    <a16:rowId xmlns:a16="http://schemas.microsoft.com/office/drawing/2014/main" val="10007"/>
                  </a:ext>
                </a:extLst>
              </a:tr>
              <a:tr h="434396">
                <a:tc>
                  <a:txBody>
                    <a:bodyPr/>
                    <a:lstStyle/>
                    <a:p>
                      <a:pPr marL="1555750" lvl="0" indent="-287338">
                        <a:buFont typeface="Arial" pitchFamily="34" charset="0"/>
                        <a:buChar char="•"/>
                      </a:pPr>
                      <a:r>
                        <a:rPr lang="en-US" sz="2400" dirty="0">
                          <a:latin typeface="Sitka Banner" panose="02000505000000020004" pitchFamily="2" charset="0"/>
                          <a:cs typeface="Arial" pitchFamily="34" charset="0"/>
                        </a:rPr>
                        <a:t>Top NIH NAICS</a:t>
                      </a:r>
                      <a:r>
                        <a:rPr lang="en-US" sz="2400" baseline="0" dirty="0">
                          <a:latin typeface="Sitka Banner" panose="02000505000000020004" pitchFamily="2" charset="0"/>
                          <a:cs typeface="Arial" pitchFamily="34" charset="0"/>
                        </a:rPr>
                        <a:t> Codes</a:t>
                      </a:r>
                      <a:endParaRPr lang="en-US" sz="2400" dirty="0">
                        <a:latin typeface="Sitka Banner" panose="02000505000000020004" pitchFamily="2" charset="0"/>
                        <a:cs typeface="Arial" pitchFamily="34" charset="0"/>
                      </a:endParaRPr>
                    </a:p>
                  </a:txBody>
                  <a:tcPr/>
                </a:tc>
                <a:extLst>
                  <a:ext uri="{0D108BD9-81ED-4DB2-BD59-A6C34878D82A}">
                    <a16:rowId xmlns:a16="http://schemas.microsoft.com/office/drawing/2014/main" val="10008"/>
                  </a:ext>
                </a:extLst>
              </a:tr>
              <a:tr h="434396">
                <a:tc>
                  <a:txBody>
                    <a:bodyPr/>
                    <a:lstStyle/>
                    <a:p>
                      <a:pPr marL="1555750" lvl="0" indent="-287338">
                        <a:buFont typeface="Arial" pitchFamily="34" charset="0"/>
                        <a:buChar char="•"/>
                      </a:pPr>
                      <a:r>
                        <a:rPr lang="en-US" sz="2400" dirty="0">
                          <a:latin typeface="Sitka Banner" panose="02000505000000020004" pitchFamily="2" charset="0"/>
                          <a:cs typeface="Arial" pitchFamily="34" charset="0"/>
                        </a:rPr>
                        <a:t>Capability Statement Format</a:t>
                      </a:r>
                    </a:p>
                  </a:txBody>
                  <a:tcPr/>
                </a:tc>
                <a:extLst>
                  <a:ext uri="{0D108BD9-81ED-4DB2-BD59-A6C34878D82A}">
                    <a16:rowId xmlns:a16="http://schemas.microsoft.com/office/drawing/2014/main" val="10009"/>
                  </a:ext>
                </a:extLst>
              </a:tr>
              <a:tr h="434396">
                <a:tc>
                  <a:txBody>
                    <a:bodyPr/>
                    <a:lstStyle/>
                    <a:p>
                      <a:pPr marL="1555750" lvl="0" indent="-287338">
                        <a:buFont typeface="Arial" pitchFamily="34" charset="0"/>
                        <a:buChar char="•"/>
                      </a:pPr>
                      <a:r>
                        <a:rPr lang="en-US" sz="2400" dirty="0">
                          <a:latin typeface="Sitka Banner" panose="02000505000000020004" pitchFamily="2" charset="0"/>
                          <a:cs typeface="Arial" pitchFamily="34" charset="0"/>
                        </a:rPr>
                        <a:t>Customize the Document</a:t>
                      </a:r>
                    </a:p>
                  </a:txBody>
                  <a:tcPr/>
                </a:tc>
                <a:extLst>
                  <a:ext uri="{0D108BD9-81ED-4DB2-BD59-A6C34878D82A}">
                    <a16:rowId xmlns:a16="http://schemas.microsoft.com/office/drawing/2014/main" val="10010"/>
                  </a:ext>
                </a:extLst>
              </a:tr>
              <a:tr h="434396">
                <a:tc>
                  <a:txBody>
                    <a:bodyPr/>
                    <a:lstStyle/>
                    <a:p>
                      <a:pPr marL="1555750" lvl="0" indent="-249238">
                        <a:buFont typeface="Arial" pitchFamily="34" charset="0"/>
                        <a:buChar char="•"/>
                      </a:pPr>
                      <a:r>
                        <a:rPr lang="en-US" sz="2400" dirty="0">
                          <a:latin typeface="Sitka Banner" panose="02000505000000020004" pitchFamily="2" charset="0"/>
                          <a:cs typeface="Arial" pitchFamily="34" charset="0"/>
                        </a:rPr>
                        <a:t>Capability Statement Tips</a:t>
                      </a:r>
                    </a:p>
                  </a:txBody>
                  <a:tcPr/>
                </a:tc>
                <a:extLst>
                  <a:ext uri="{0D108BD9-81ED-4DB2-BD59-A6C34878D82A}">
                    <a16:rowId xmlns:a16="http://schemas.microsoft.com/office/drawing/2014/main" val="10011"/>
                  </a:ext>
                </a:extLst>
              </a:tr>
              <a:tr h="352343">
                <a:tc>
                  <a:txBody>
                    <a:bodyPr/>
                    <a:lstStyle/>
                    <a:p>
                      <a:pPr marL="1306512" indent="0">
                        <a:buFont typeface="Arial" pitchFamily="34" charset="0"/>
                        <a:buNone/>
                      </a:pPr>
                      <a:endParaRPr lang="en-US" dirty="0">
                        <a:latin typeface="Arial" pitchFamily="34" charset="0"/>
                        <a:cs typeface="Arial" pitchFamily="34" charset="0"/>
                      </a:endParaRPr>
                    </a:p>
                  </a:txBody>
                  <a:tcPr/>
                </a:tc>
                <a:extLst>
                  <a:ext uri="{0D108BD9-81ED-4DB2-BD59-A6C34878D82A}">
                    <a16:rowId xmlns:a16="http://schemas.microsoft.com/office/drawing/2014/main" val="10012"/>
                  </a:ext>
                </a:extLst>
              </a:tr>
            </a:tbl>
          </a:graphicData>
        </a:graphic>
      </p:graphicFrame>
      <p:sp>
        <p:nvSpPr>
          <p:cNvPr id="13314" name="Title 1"/>
          <p:cNvSpPr>
            <a:spLocks noGrp="1"/>
          </p:cNvSpPr>
          <p:nvPr>
            <p:ph type="title"/>
          </p:nvPr>
        </p:nvSpPr>
        <p:spPr/>
        <p:txBody>
          <a:bodyPr/>
          <a:lstStyle/>
          <a:p>
            <a:pPr algn="ctr" eaLnBrk="1" hangingPunct="1"/>
            <a:r>
              <a:rPr lang="en-US" b="0" dirty="0">
                <a:solidFill>
                  <a:schemeClr val="tx1"/>
                </a:solidFill>
                <a:effectLst/>
                <a:latin typeface="Sitka Banner" panose="02000505000000020004" pitchFamily="2" charset="0"/>
              </a:rPr>
              <a:t>Webinar Agenda</a:t>
            </a:r>
          </a:p>
        </p:txBody>
      </p:sp>
      <p:sp>
        <p:nvSpPr>
          <p:cNvPr id="13341" name="TextBox 4"/>
          <p:cNvSpPr txBox="1">
            <a:spLocks noChangeArrowheads="1"/>
          </p:cNvSpPr>
          <p:nvPr/>
        </p:nvSpPr>
        <p:spPr bwMode="auto">
          <a:xfrm>
            <a:off x="4800600" y="6172200"/>
            <a:ext cx="3276600" cy="304800"/>
          </a:xfrm>
          <a:prstGeom prst="rect">
            <a:avLst/>
          </a:prstGeom>
          <a:noFill/>
          <a:ln w="9525">
            <a:noFill/>
            <a:miter lim="800000"/>
            <a:headEnd/>
            <a:tailEnd/>
          </a:ln>
        </p:spPr>
        <p:txBody>
          <a:bodyPr wrap="square">
            <a:spAutoFit/>
          </a:bodyPr>
          <a:lstStyle/>
          <a:p>
            <a:pPr algn="r"/>
            <a:r>
              <a:rPr lang="en-US" sz="1400" dirty="0">
                <a:latin typeface="Tw Cen MT" pitchFamily="34" charset="0"/>
              </a:rPr>
              <a:t>© 2019 Phenomenal Management Partners </a:t>
            </a:r>
          </a:p>
        </p:txBody>
      </p:sp>
      <p:pic>
        <p:nvPicPr>
          <p:cNvPr id="1334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6" name="Picture 5" descr="NIH-logo.jpg"/>
          <p:cNvPicPr>
            <a:picLocks noChangeAspect="1"/>
          </p:cNvPicPr>
          <p:nvPr/>
        </p:nvPicPr>
        <p:blipFill>
          <a:blip r:embed="rId4" cstate="print"/>
          <a:srcRect l="31000" t="15931" r="29000" b="36751"/>
          <a:stretch>
            <a:fillRect/>
          </a:stretch>
        </p:blipFill>
        <p:spPr>
          <a:xfrm>
            <a:off x="609600" y="5867400"/>
            <a:ext cx="914400" cy="571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Capability Statement Contents</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5" name="TextBox 4"/>
          <p:cNvSpPr txBox="1"/>
          <p:nvPr/>
        </p:nvSpPr>
        <p:spPr>
          <a:xfrm>
            <a:off x="1981200" y="1981200"/>
            <a:ext cx="5105400" cy="3139321"/>
          </a:xfrm>
          <a:prstGeom prst="rect">
            <a:avLst/>
          </a:prstGeom>
          <a:noFill/>
        </p:spPr>
        <p:txBody>
          <a:bodyPr wrap="square" rtlCol="0">
            <a:spAutoFit/>
          </a:bodyPr>
          <a:lstStyle/>
          <a:p>
            <a:pPr marL="522288" indent="-522288">
              <a:buAutoNum type="arabicPeriod"/>
              <a:tabLst>
                <a:tab pos="566738" algn="l"/>
              </a:tabLst>
            </a:pPr>
            <a:r>
              <a:rPr lang="en-US" sz="3600" dirty="0"/>
              <a:t>Core competencies</a:t>
            </a:r>
          </a:p>
          <a:p>
            <a:pPr marL="522288" indent="-522288">
              <a:buFontTx/>
              <a:buAutoNum type="arabicPeriod"/>
              <a:tabLst>
                <a:tab pos="566738" algn="l"/>
              </a:tabLst>
            </a:pPr>
            <a:r>
              <a:rPr lang="en-US" sz="3600" dirty="0"/>
              <a:t>Corporate data</a:t>
            </a:r>
          </a:p>
          <a:p>
            <a:pPr marL="522288" indent="-522288">
              <a:buAutoNum type="arabicPeriod"/>
              <a:tabLst>
                <a:tab pos="566738" algn="l"/>
              </a:tabLst>
            </a:pPr>
            <a:r>
              <a:rPr lang="en-US" sz="3600" dirty="0"/>
              <a:t>Differentiators </a:t>
            </a:r>
          </a:p>
          <a:p>
            <a:pPr marL="522288" indent="-522288">
              <a:buAutoNum type="arabicPeriod"/>
              <a:tabLst>
                <a:tab pos="566738" algn="l"/>
              </a:tabLst>
            </a:pPr>
            <a:r>
              <a:rPr lang="en-US" sz="3600" dirty="0"/>
              <a:t>Past performance</a:t>
            </a:r>
          </a:p>
          <a:p>
            <a:pPr marL="522288" indent="-522288">
              <a:buAutoNum type="arabicPeriod"/>
              <a:tabLst>
                <a:tab pos="566738" algn="l"/>
              </a:tabLst>
            </a:pPr>
            <a:r>
              <a:rPr lang="en-US" sz="3600" dirty="0"/>
              <a:t>Contact Information</a:t>
            </a:r>
          </a:p>
          <a:p>
            <a:pPr marL="342900" indent="-342900">
              <a:buAutoNum type="arabicPeriod"/>
            </a:pPr>
            <a:endParaRPr lang="en-US" dirty="0"/>
          </a:p>
        </p:txBody>
      </p:sp>
      <p:pic>
        <p:nvPicPr>
          <p:cNvPr id="6" name="Picture 5"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8" name="Picture 6" descr="Image result for administrative management&quot;"/>
          <p:cNvPicPr>
            <a:picLocks noChangeAspect="1" noChangeArrowheads="1"/>
          </p:cNvPicPr>
          <p:nvPr/>
        </p:nvPicPr>
        <p:blipFill>
          <a:blip r:embed="rId3" cstate="print"/>
          <a:srcRect r="5882"/>
          <a:stretch>
            <a:fillRect/>
          </a:stretch>
        </p:blipFill>
        <p:spPr bwMode="auto">
          <a:xfrm>
            <a:off x="673370" y="1581149"/>
            <a:ext cx="3593830" cy="2533651"/>
          </a:xfrm>
          <a:prstGeom prst="rect">
            <a:avLst/>
          </a:prstGeom>
          <a:noFill/>
        </p:spPr>
      </p:pic>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Core Competencies</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4" cstate="print"/>
          <a:srcRect/>
          <a:stretch>
            <a:fillRect/>
          </a:stretch>
        </p:blipFill>
        <p:spPr bwMode="auto">
          <a:xfrm>
            <a:off x="8077200" y="6019800"/>
            <a:ext cx="644525" cy="484188"/>
          </a:xfrm>
          <a:prstGeom prst="rect">
            <a:avLst/>
          </a:prstGeom>
          <a:noFill/>
          <a:ln w="9525">
            <a:noFill/>
            <a:miter lim="800000"/>
            <a:headEnd/>
            <a:tailEnd/>
          </a:ln>
        </p:spPr>
      </p:pic>
      <p:sp>
        <p:nvSpPr>
          <p:cNvPr id="9" name="TextBox 8"/>
          <p:cNvSpPr txBox="1"/>
          <p:nvPr/>
        </p:nvSpPr>
        <p:spPr>
          <a:xfrm>
            <a:off x="4419600" y="1143000"/>
            <a:ext cx="3962400" cy="369332"/>
          </a:xfrm>
          <a:prstGeom prst="rect">
            <a:avLst/>
          </a:prstGeom>
          <a:noFill/>
        </p:spPr>
        <p:txBody>
          <a:bodyPr wrap="square" rtlCol="0">
            <a:spAutoFit/>
          </a:bodyPr>
          <a:lstStyle/>
          <a:p>
            <a:r>
              <a:rPr lang="en-US" dirty="0"/>
              <a:t>Computer System Design Services</a:t>
            </a:r>
          </a:p>
        </p:txBody>
      </p:sp>
      <p:pic>
        <p:nvPicPr>
          <p:cNvPr id="11" name="Picture 10"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sp>
        <p:nvSpPr>
          <p:cNvPr id="12" name="TextBox 11"/>
          <p:cNvSpPr txBox="1"/>
          <p:nvPr/>
        </p:nvSpPr>
        <p:spPr>
          <a:xfrm>
            <a:off x="6553200" y="5334000"/>
            <a:ext cx="2209800" cy="646331"/>
          </a:xfrm>
          <a:prstGeom prst="rect">
            <a:avLst/>
          </a:prstGeom>
          <a:noFill/>
        </p:spPr>
        <p:txBody>
          <a:bodyPr wrap="square" rtlCol="0">
            <a:spAutoFit/>
          </a:bodyPr>
          <a:lstStyle/>
          <a:p>
            <a:r>
              <a:rPr lang="en-US" dirty="0"/>
              <a:t>R&amp;D in Biotechnology</a:t>
            </a:r>
          </a:p>
        </p:txBody>
      </p:sp>
      <p:sp>
        <p:nvSpPr>
          <p:cNvPr id="13" name="TextBox 12"/>
          <p:cNvSpPr txBox="1"/>
          <p:nvPr/>
        </p:nvSpPr>
        <p:spPr>
          <a:xfrm>
            <a:off x="609600" y="4191000"/>
            <a:ext cx="1905000" cy="923330"/>
          </a:xfrm>
          <a:prstGeom prst="rect">
            <a:avLst/>
          </a:prstGeom>
          <a:noFill/>
        </p:spPr>
        <p:txBody>
          <a:bodyPr wrap="square" rtlCol="0">
            <a:spAutoFit/>
          </a:bodyPr>
          <a:lstStyle/>
          <a:p>
            <a:r>
              <a:rPr lang="en-US" dirty="0"/>
              <a:t>Administrative Management and Consulting</a:t>
            </a:r>
          </a:p>
        </p:txBody>
      </p:sp>
      <p:pic>
        <p:nvPicPr>
          <p:cNvPr id="131074" name="Picture 2" descr="Image result for computer system design medical&quot;"/>
          <p:cNvPicPr>
            <a:picLocks noChangeAspect="1" noChangeArrowheads="1"/>
          </p:cNvPicPr>
          <p:nvPr/>
        </p:nvPicPr>
        <p:blipFill>
          <a:blip r:embed="rId6" cstate="print"/>
          <a:srcRect l="6667"/>
          <a:stretch>
            <a:fillRect/>
          </a:stretch>
        </p:blipFill>
        <p:spPr bwMode="auto">
          <a:xfrm>
            <a:off x="4495800" y="1524000"/>
            <a:ext cx="4191000" cy="2746602"/>
          </a:xfrm>
          <a:prstGeom prst="rect">
            <a:avLst/>
          </a:prstGeom>
          <a:noFill/>
        </p:spPr>
      </p:pic>
      <p:pic>
        <p:nvPicPr>
          <p:cNvPr id="131076" name="Picture 4" descr="Image result for biotechnology r&amp;d&quot;"/>
          <p:cNvPicPr>
            <a:picLocks noChangeAspect="1" noChangeArrowheads="1"/>
          </p:cNvPicPr>
          <p:nvPr/>
        </p:nvPicPr>
        <p:blipFill>
          <a:blip r:embed="rId7" cstate="print"/>
          <a:srcRect t="11546"/>
          <a:stretch>
            <a:fillRect/>
          </a:stretch>
        </p:blipFill>
        <p:spPr bwMode="auto">
          <a:xfrm>
            <a:off x="3276600" y="3657600"/>
            <a:ext cx="3276600" cy="233495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228600"/>
            <a:ext cx="8839200" cy="990600"/>
          </a:xfrm>
        </p:spPr>
        <p:txBody>
          <a:bodyPr/>
          <a:lstStyle/>
          <a:p>
            <a:pPr eaLnBrk="1" hangingPunct="1"/>
            <a:r>
              <a:rPr lang="en-US" b="0" dirty="0">
                <a:solidFill>
                  <a:schemeClr val="tx1"/>
                </a:solidFill>
                <a:effectLst/>
                <a:latin typeface="Arial Rounded MT Bold" pitchFamily="34" charset="0"/>
              </a:rPr>
              <a:t>Promote Your Value Proposition</a:t>
            </a:r>
          </a:p>
        </p:txBody>
      </p:sp>
      <p:sp>
        <p:nvSpPr>
          <p:cNvPr id="16389" name="TextBox 9"/>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6390"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10" name="Picture 9" descr="Faciliity.jpg"/>
          <p:cNvPicPr>
            <a:picLocks noChangeAspect="1"/>
          </p:cNvPicPr>
          <p:nvPr/>
        </p:nvPicPr>
        <p:blipFill>
          <a:blip r:embed="rId4" cstate="print"/>
          <a:stretch>
            <a:fillRect/>
          </a:stretch>
        </p:blipFill>
        <p:spPr>
          <a:xfrm>
            <a:off x="609600" y="1600200"/>
            <a:ext cx="5181600" cy="3992880"/>
          </a:xfrm>
          <a:prstGeom prst="rect">
            <a:avLst/>
          </a:prstGeom>
        </p:spPr>
      </p:pic>
      <p:sp>
        <p:nvSpPr>
          <p:cNvPr id="11" name="TextBox 10"/>
          <p:cNvSpPr txBox="1"/>
          <p:nvPr/>
        </p:nvSpPr>
        <p:spPr>
          <a:xfrm>
            <a:off x="6096000" y="1981200"/>
            <a:ext cx="2438400" cy="3046988"/>
          </a:xfrm>
          <a:prstGeom prst="rect">
            <a:avLst/>
          </a:prstGeom>
          <a:noFill/>
        </p:spPr>
        <p:txBody>
          <a:bodyPr wrap="square" rtlCol="0">
            <a:spAutoFit/>
          </a:bodyPr>
          <a:lstStyle/>
          <a:p>
            <a:r>
              <a:rPr lang="en-US" sz="3200" dirty="0"/>
              <a:t>Explain what you can offer to fulfill what the NIH needs.</a:t>
            </a:r>
          </a:p>
        </p:txBody>
      </p:sp>
      <p:pic>
        <p:nvPicPr>
          <p:cNvPr id="7" name="Picture 6"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Corporate Data</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6" name="TextBox 5"/>
          <p:cNvSpPr txBox="1"/>
          <p:nvPr/>
        </p:nvSpPr>
        <p:spPr>
          <a:xfrm>
            <a:off x="1447800" y="1447800"/>
            <a:ext cx="6781800" cy="3816429"/>
          </a:xfrm>
          <a:prstGeom prst="rect">
            <a:avLst/>
          </a:prstGeom>
          <a:noFill/>
        </p:spPr>
        <p:txBody>
          <a:bodyPr wrap="square" rtlCol="0">
            <a:spAutoFit/>
          </a:bodyPr>
          <a:lstStyle/>
          <a:p>
            <a:pPr marL="457200" indent="-457200">
              <a:buFont typeface="Arial" pitchFamily="34" charset="0"/>
              <a:buChar char="•"/>
            </a:pPr>
            <a:r>
              <a:rPr lang="en-US" sz="2800" dirty="0"/>
              <a:t>DUNS </a:t>
            </a:r>
          </a:p>
          <a:p>
            <a:pPr marL="457200" indent="-457200">
              <a:buFont typeface="Arial" pitchFamily="34" charset="0"/>
              <a:buChar char="•"/>
            </a:pPr>
            <a:r>
              <a:rPr lang="en-US" sz="2800" dirty="0"/>
              <a:t>Socio-economic certifications: 8(a), HUB Zone, SDVOB, etc. </a:t>
            </a:r>
          </a:p>
          <a:p>
            <a:pPr marL="457200" indent="-457200">
              <a:buFont typeface="Arial" pitchFamily="34" charset="0"/>
              <a:buChar char="•"/>
            </a:pPr>
            <a:r>
              <a:rPr lang="en-US" sz="2800" dirty="0"/>
              <a:t>NAICS Codes</a:t>
            </a:r>
          </a:p>
          <a:p>
            <a:pPr marL="457200" indent="-457200">
              <a:buFont typeface="Arial" pitchFamily="34" charset="0"/>
              <a:buChar char="•"/>
            </a:pPr>
            <a:r>
              <a:rPr lang="en-US" sz="2800" dirty="0"/>
              <a:t>CAGE Code </a:t>
            </a:r>
          </a:p>
          <a:p>
            <a:pPr marL="457200" indent="-457200">
              <a:buFont typeface="Arial" pitchFamily="34" charset="0"/>
              <a:buChar char="•"/>
            </a:pPr>
            <a:r>
              <a:rPr lang="en-US" sz="2800" dirty="0"/>
              <a:t>GSA Schedule Contract Number(s) </a:t>
            </a:r>
          </a:p>
          <a:p>
            <a:pPr marL="457200" indent="-457200">
              <a:buFont typeface="Arial" pitchFamily="34" charset="0"/>
              <a:buChar char="•"/>
            </a:pPr>
            <a:r>
              <a:rPr lang="en-US" sz="2800" dirty="0"/>
              <a:t>Other federal </a:t>
            </a:r>
            <a:r>
              <a:rPr lang="en-US" sz="2800"/>
              <a:t>contract vehicles, </a:t>
            </a:r>
            <a:r>
              <a:rPr lang="en-US" sz="2800" dirty="0"/>
              <a:t>such as Oasis</a:t>
            </a:r>
          </a:p>
          <a:p>
            <a:endParaRPr lang="en-US" dirty="0"/>
          </a:p>
        </p:txBody>
      </p:sp>
      <p:pic>
        <p:nvPicPr>
          <p:cNvPr id="7" name="Picture 6"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Understanding NAICS Codes</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6" name="TextBox 5"/>
          <p:cNvSpPr txBox="1"/>
          <p:nvPr/>
        </p:nvSpPr>
        <p:spPr>
          <a:xfrm>
            <a:off x="381000" y="1295400"/>
            <a:ext cx="8610600" cy="4339650"/>
          </a:xfrm>
          <a:prstGeom prst="rect">
            <a:avLst/>
          </a:prstGeom>
          <a:noFill/>
        </p:spPr>
        <p:txBody>
          <a:bodyPr wrap="square" rtlCol="0">
            <a:spAutoFit/>
          </a:bodyPr>
          <a:lstStyle/>
          <a:p>
            <a:r>
              <a:rPr lang="en-US" sz="3200" dirty="0"/>
              <a:t>What is a </a:t>
            </a:r>
            <a:r>
              <a:rPr lang="en-US" sz="3200" b="1" dirty="0"/>
              <a:t>NAICS Code</a:t>
            </a:r>
            <a:r>
              <a:rPr lang="en-US" sz="3200" dirty="0"/>
              <a:t>? </a:t>
            </a:r>
          </a:p>
          <a:p>
            <a:endParaRPr lang="en-US" sz="1000" dirty="0"/>
          </a:p>
          <a:p>
            <a:r>
              <a:rPr lang="en-US" sz="3200" dirty="0"/>
              <a:t>A </a:t>
            </a:r>
            <a:r>
              <a:rPr lang="en-US" sz="3200" b="1" dirty="0"/>
              <a:t>NAICS</a:t>
            </a:r>
            <a:r>
              <a:rPr lang="en-US" sz="3200" dirty="0"/>
              <a:t> (pronounced NAKES) </a:t>
            </a:r>
            <a:r>
              <a:rPr lang="en-US" sz="3200" b="1" dirty="0"/>
              <a:t>Code</a:t>
            </a:r>
            <a:r>
              <a:rPr lang="en-US" sz="3200" dirty="0"/>
              <a:t> is a classification within the North American Industry Classification System. </a:t>
            </a:r>
          </a:p>
          <a:p>
            <a:endParaRPr lang="en-US" sz="1000" dirty="0"/>
          </a:p>
          <a:p>
            <a:r>
              <a:rPr lang="en-US" sz="3200" dirty="0"/>
              <a:t>The </a:t>
            </a:r>
            <a:r>
              <a:rPr lang="en-US" sz="3200" b="1" dirty="0"/>
              <a:t>NAICS</a:t>
            </a:r>
            <a:r>
              <a:rPr lang="en-US" sz="3200" dirty="0"/>
              <a:t> System was developed for use by Federal Statistical Agencies for the collection, analysis and publication of statistical data related to the US Economy.</a:t>
            </a:r>
          </a:p>
        </p:txBody>
      </p:sp>
      <p:pic>
        <p:nvPicPr>
          <p:cNvPr id="7" name="Picture 6"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Understanding NAICS Codes</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6" name="TextBox 5"/>
          <p:cNvSpPr txBox="1"/>
          <p:nvPr/>
        </p:nvSpPr>
        <p:spPr>
          <a:xfrm>
            <a:off x="381000" y="1295400"/>
            <a:ext cx="8610600" cy="1569660"/>
          </a:xfrm>
          <a:prstGeom prst="rect">
            <a:avLst/>
          </a:prstGeom>
          <a:noFill/>
        </p:spPr>
        <p:txBody>
          <a:bodyPr wrap="square" rtlCol="0">
            <a:spAutoFit/>
          </a:bodyPr>
          <a:lstStyle/>
          <a:p>
            <a:pPr algn="ctr"/>
            <a:r>
              <a:rPr lang="en-US" sz="3200" dirty="0"/>
              <a:t>How to determine the correct </a:t>
            </a:r>
            <a:r>
              <a:rPr lang="en-US" sz="3200" b="1" dirty="0"/>
              <a:t>NAICS code:</a:t>
            </a:r>
            <a:r>
              <a:rPr lang="en-US" sz="3200" dirty="0"/>
              <a:t> You can use the search feature at </a:t>
            </a:r>
            <a:r>
              <a:rPr lang="en-US" sz="3200" dirty="0">
                <a:hlinkClick r:id="rId4"/>
              </a:rPr>
              <a:t>www.census.gov/</a:t>
            </a:r>
            <a:r>
              <a:rPr lang="en-US" sz="3200" b="1" dirty="0">
                <a:hlinkClick r:id="rId4"/>
              </a:rPr>
              <a:t>naics</a:t>
            </a:r>
            <a:r>
              <a:rPr lang="en-US" sz="3200" b="1" dirty="0"/>
              <a:t> </a:t>
            </a:r>
            <a:r>
              <a:rPr lang="en-US" sz="3200" dirty="0"/>
              <a:t>. </a:t>
            </a:r>
          </a:p>
        </p:txBody>
      </p:sp>
      <p:pic>
        <p:nvPicPr>
          <p:cNvPr id="7" name="Picture 6"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pic>
        <p:nvPicPr>
          <p:cNvPr id="154626" name="Picture 2"/>
          <p:cNvPicPr>
            <a:picLocks noChangeAspect="1" noChangeArrowheads="1"/>
          </p:cNvPicPr>
          <p:nvPr/>
        </p:nvPicPr>
        <p:blipFill>
          <a:blip r:embed="rId6" cstate="print"/>
          <a:srcRect t="9375" r="16252" b="12500"/>
          <a:stretch>
            <a:fillRect/>
          </a:stretch>
        </p:blipFill>
        <p:spPr bwMode="auto">
          <a:xfrm>
            <a:off x="2057400" y="3048000"/>
            <a:ext cx="5956808" cy="3124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228600" y="228600"/>
            <a:ext cx="8766175" cy="990600"/>
          </a:xfrm>
        </p:spPr>
        <p:txBody>
          <a:bodyPr/>
          <a:lstStyle/>
          <a:p>
            <a:pPr eaLnBrk="1" hangingPunct="1"/>
            <a:r>
              <a:rPr lang="en-US" b="0" dirty="0">
                <a:solidFill>
                  <a:schemeClr val="tx1"/>
                </a:solidFill>
                <a:effectLst/>
                <a:latin typeface="Arial Rounded MT Bold" pitchFamily="34" charset="0"/>
              </a:rPr>
              <a:t>Top NIH FY2018 NAICS Codes </a:t>
            </a:r>
          </a:p>
        </p:txBody>
      </p:sp>
      <p:sp>
        <p:nvSpPr>
          <p:cNvPr id="17413" name="AutoShape 2" descr="https://theknowledgesharingcenter.com/nih-has-biomedical-research-contracts/wp-content/uploads/2018/10/NIH-HBCUcontractSLIDE-300x24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w Cen MT" pitchFamily="34" charset="0"/>
            </a:endParaRPr>
          </a:p>
        </p:txBody>
      </p:sp>
      <p:sp>
        <p:nvSpPr>
          <p:cNvPr id="17414" name="AutoShape 4" descr="https://theknowledgesharingcenter.com/nih-has-biomedical-research-contracts/wp-content/uploads/2018/10/NIH-HBCUcontractSLIDE-300x24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w Cen MT" pitchFamily="34" charset="0"/>
            </a:endParaRPr>
          </a:p>
        </p:txBody>
      </p:sp>
      <p:sp>
        <p:nvSpPr>
          <p:cNvPr id="17416" name="TextBox 8"/>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7417"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8" name="Picture 7"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graphicFrame>
        <p:nvGraphicFramePr>
          <p:cNvPr id="9" name="Table 8"/>
          <p:cNvGraphicFramePr>
            <a:graphicFrameLocks noGrp="1"/>
          </p:cNvGraphicFramePr>
          <p:nvPr/>
        </p:nvGraphicFramePr>
        <p:xfrm>
          <a:off x="609600" y="1676400"/>
          <a:ext cx="8153400" cy="4054277"/>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81000">
                <a:tc>
                  <a:txBody>
                    <a:bodyPr/>
                    <a:lstStyle/>
                    <a:p>
                      <a:r>
                        <a:rPr lang="en-US" dirty="0"/>
                        <a:t>NAICS</a:t>
                      </a:r>
                    </a:p>
                  </a:txBody>
                  <a:tcPr>
                    <a:solidFill>
                      <a:schemeClr val="tx1"/>
                    </a:solidFill>
                  </a:tcPr>
                </a:tc>
                <a:tc>
                  <a:txBody>
                    <a:bodyPr/>
                    <a:lstStyle/>
                    <a:p>
                      <a:r>
                        <a:rPr lang="en-US" dirty="0"/>
                        <a:t>Description</a:t>
                      </a:r>
                    </a:p>
                  </a:txBody>
                  <a:tcPr>
                    <a:solidFill>
                      <a:schemeClr val="tx1"/>
                    </a:solidFill>
                  </a:tcPr>
                </a:tc>
                <a:tc>
                  <a:txBody>
                    <a:bodyPr/>
                    <a:lstStyle/>
                    <a:p>
                      <a:r>
                        <a:rPr lang="en-US" dirty="0"/>
                        <a:t>Dollars</a:t>
                      </a:r>
                    </a:p>
                  </a:txBody>
                  <a:tcPr>
                    <a:solidFill>
                      <a:schemeClr val="tx1"/>
                    </a:solidFill>
                  </a:tcPr>
                </a:tc>
                <a:tc>
                  <a:txBody>
                    <a:bodyPr/>
                    <a:lstStyle/>
                    <a:p>
                      <a:r>
                        <a:rPr lang="en-US" dirty="0"/>
                        <a:t>Contracts </a:t>
                      </a:r>
                    </a:p>
                  </a:txBody>
                  <a:tcPr>
                    <a:solidFill>
                      <a:schemeClr val="tx1"/>
                    </a:solidFill>
                  </a:tcPr>
                </a:tc>
                <a:extLst>
                  <a:ext uri="{0D108BD9-81ED-4DB2-BD59-A6C34878D82A}">
                    <a16:rowId xmlns:a16="http://schemas.microsoft.com/office/drawing/2014/main" val="10000"/>
                  </a:ext>
                </a:extLst>
              </a:tr>
              <a:tr h="385343">
                <a:tc>
                  <a:txBody>
                    <a:bodyPr/>
                    <a:lstStyle/>
                    <a:p>
                      <a:pPr marL="0" marR="0" algn="r">
                        <a:spcBef>
                          <a:spcPts val="0"/>
                        </a:spcBef>
                        <a:spcAft>
                          <a:spcPts val="0"/>
                        </a:spcAft>
                      </a:pPr>
                      <a:r>
                        <a:rPr lang="en-US" sz="1100" dirty="0">
                          <a:solidFill>
                            <a:srgbClr val="000000"/>
                          </a:solidFill>
                          <a:latin typeface="Calibri"/>
                        </a:rPr>
                        <a:t>541712</a:t>
                      </a:r>
                      <a:endParaRPr lang="en-US" sz="1100" dirty="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RESEARCH AND DEVELOPMENT IN THE PHYSICAL, ENGINEERING, AND LIFE SCIENCES (EXCEPT BIOTECHNOLOGY)</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$454,741,086.48</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1,180</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1"/>
                  </a:ext>
                </a:extLst>
              </a:tr>
              <a:tr h="365326">
                <a:tc>
                  <a:txBody>
                    <a:bodyPr/>
                    <a:lstStyle/>
                    <a:p>
                      <a:pPr marL="0" marR="0" algn="r">
                        <a:spcBef>
                          <a:spcPts val="0"/>
                        </a:spcBef>
                        <a:spcAft>
                          <a:spcPts val="0"/>
                        </a:spcAft>
                      </a:pPr>
                      <a:r>
                        <a:rPr lang="en-US" sz="1100">
                          <a:solidFill>
                            <a:srgbClr val="000000"/>
                          </a:solidFill>
                          <a:latin typeface="Calibri"/>
                        </a:rPr>
                        <a:t>541711</a:t>
                      </a:r>
                      <a:endParaRPr lang="en-US" sz="110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RESEARCH AND DEVELOPMENT IN BIOTECHNOLOGY</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$297,091,977.85</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793</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2"/>
                  </a:ext>
                </a:extLst>
              </a:tr>
              <a:tr h="365326">
                <a:tc>
                  <a:txBody>
                    <a:bodyPr/>
                    <a:lstStyle/>
                    <a:p>
                      <a:pPr marL="0" marR="0" algn="r">
                        <a:spcBef>
                          <a:spcPts val="0"/>
                        </a:spcBef>
                        <a:spcAft>
                          <a:spcPts val="0"/>
                        </a:spcAft>
                      </a:pPr>
                      <a:r>
                        <a:rPr lang="en-US" sz="1100" dirty="0">
                          <a:solidFill>
                            <a:srgbClr val="000000"/>
                          </a:solidFill>
                          <a:latin typeface="Calibri"/>
                        </a:rPr>
                        <a:t>561210</a:t>
                      </a:r>
                      <a:endParaRPr lang="en-US" sz="1100" dirty="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FACILITIES SUPPORT SERVICES</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$279,699,646.75</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112</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3"/>
                  </a:ext>
                </a:extLst>
              </a:tr>
              <a:tr h="365326">
                <a:tc>
                  <a:txBody>
                    <a:bodyPr/>
                    <a:lstStyle/>
                    <a:p>
                      <a:pPr marL="0" marR="0" algn="r">
                        <a:spcBef>
                          <a:spcPts val="0"/>
                        </a:spcBef>
                        <a:spcAft>
                          <a:spcPts val="0"/>
                        </a:spcAft>
                      </a:pPr>
                      <a:r>
                        <a:rPr lang="en-US" sz="1100">
                          <a:solidFill>
                            <a:srgbClr val="000000"/>
                          </a:solidFill>
                          <a:latin typeface="Calibri"/>
                        </a:rPr>
                        <a:t>541715</a:t>
                      </a:r>
                      <a:endParaRPr lang="en-US" sz="110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RESEARCH AND DEVELOPMENT IN THE PHYSICAL, ENGINEERING, AND LIFE SCIENCES (EXCEPT NANOTECHNOLOGY AND BIOTECHNOLOGY)</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$158,260,772.68</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183</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4"/>
                  </a:ext>
                </a:extLst>
              </a:tr>
              <a:tr h="365326">
                <a:tc>
                  <a:txBody>
                    <a:bodyPr/>
                    <a:lstStyle/>
                    <a:p>
                      <a:pPr marL="0" marR="0" algn="r">
                        <a:spcBef>
                          <a:spcPts val="0"/>
                        </a:spcBef>
                        <a:spcAft>
                          <a:spcPts val="0"/>
                        </a:spcAft>
                      </a:pPr>
                      <a:r>
                        <a:rPr lang="en-US" sz="1100">
                          <a:solidFill>
                            <a:srgbClr val="000000"/>
                          </a:solidFill>
                          <a:latin typeface="Calibri"/>
                        </a:rPr>
                        <a:t>541714</a:t>
                      </a:r>
                      <a:endParaRPr lang="en-US" sz="110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RESEARCH AND DEVELOPMENT IN BIOTECHNOLOGY (EXCEPT NANOBIOTECHNOLOGY)</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$74,036,261.18</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112</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5"/>
                  </a:ext>
                </a:extLst>
              </a:tr>
              <a:tr h="365326">
                <a:tc>
                  <a:txBody>
                    <a:bodyPr/>
                    <a:lstStyle/>
                    <a:p>
                      <a:pPr marL="0" marR="0" algn="r">
                        <a:spcBef>
                          <a:spcPts val="0"/>
                        </a:spcBef>
                        <a:spcAft>
                          <a:spcPts val="0"/>
                        </a:spcAft>
                      </a:pPr>
                      <a:r>
                        <a:rPr lang="en-US" sz="1100">
                          <a:solidFill>
                            <a:srgbClr val="000000"/>
                          </a:solidFill>
                          <a:latin typeface="Calibri"/>
                        </a:rPr>
                        <a:t>541990</a:t>
                      </a:r>
                      <a:endParaRPr lang="en-US" sz="110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ALL OTHER PROFESSIONAL, SCIENTIFIC, AND TECHNICAL SERVICES</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$30,567,923.97</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65</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6"/>
                  </a:ext>
                </a:extLst>
              </a:tr>
              <a:tr h="365326">
                <a:tc>
                  <a:txBody>
                    <a:bodyPr/>
                    <a:lstStyle/>
                    <a:p>
                      <a:pPr marL="0" marR="0" algn="r">
                        <a:spcBef>
                          <a:spcPts val="0"/>
                        </a:spcBef>
                        <a:spcAft>
                          <a:spcPts val="0"/>
                        </a:spcAft>
                      </a:pPr>
                      <a:r>
                        <a:rPr lang="en-US" sz="1100">
                          <a:solidFill>
                            <a:srgbClr val="000000"/>
                          </a:solidFill>
                          <a:latin typeface="Calibri"/>
                        </a:rPr>
                        <a:t>541611</a:t>
                      </a:r>
                      <a:endParaRPr lang="en-US" sz="1100">
                        <a:latin typeface="Calibri"/>
                      </a:endParaRPr>
                    </a:p>
                  </a:txBody>
                  <a:tcPr marL="68580" marR="68580" marT="0" marB="0">
                    <a:solidFill>
                      <a:schemeClr val="bg2"/>
                    </a:solidFill>
                  </a:tcPr>
                </a:tc>
                <a:tc>
                  <a:txBody>
                    <a:bodyPr/>
                    <a:lstStyle/>
                    <a:p>
                      <a:pPr marL="0" marR="0">
                        <a:spcBef>
                          <a:spcPts val="0"/>
                        </a:spcBef>
                        <a:spcAft>
                          <a:spcPts val="0"/>
                        </a:spcAft>
                      </a:pPr>
                      <a:r>
                        <a:rPr lang="en-US" sz="1100">
                          <a:solidFill>
                            <a:srgbClr val="000000"/>
                          </a:solidFill>
                          <a:latin typeface="Calibri"/>
                        </a:rPr>
                        <a:t>ADMINISTRATIVE MANAGEMENT AND GENERAL MANAGEMENT CONSULTING SERVICES</a:t>
                      </a:r>
                      <a:endParaRPr lang="en-US" sz="110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$3,025,735.45</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26</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7"/>
                  </a:ext>
                </a:extLst>
              </a:tr>
              <a:tr h="365326">
                <a:tc>
                  <a:txBody>
                    <a:bodyPr/>
                    <a:lstStyle/>
                    <a:p>
                      <a:pPr marL="0" marR="0" algn="r">
                        <a:spcBef>
                          <a:spcPts val="0"/>
                        </a:spcBef>
                        <a:spcAft>
                          <a:spcPts val="0"/>
                        </a:spcAft>
                      </a:pPr>
                      <a:r>
                        <a:rPr lang="en-US" sz="1100">
                          <a:solidFill>
                            <a:srgbClr val="000000"/>
                          </a:solidFill>
                          <a:latin typeface="Calibri"/>
                        </a:rPr>
                        <a:t>541720</a:t>
                      </a:r>
                      <a:endParaRPr lang="en-US" sz="110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RESEARCH AND DEVELOPMENT IN THE SOCIAL SCIENCES AND HUMANITIES</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$2,146,770.36</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27</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8"/>
                  </a:ext>
                </a:extLst>
              </a:tr>
              <a:tr h="365326">
                <a:tc>
                  <a:txBody>
                    <a:bodyPr/>
                    <a:lstStyle/>
                    <a:p>
                      <a:pPr marL="0" marR="0" algn="r">
                        <a:spcBef>
                          <a:spcPts val="0"/>
                        </a:spcBef>
                        <a:spcAft>
                          <a:spcPts val="0"/>
                        </a:spcAft>
                      </a:pPr>
                      <a:r>
                        <a:rPr lang="en-US" sz="1100" dirty="0">
                          <a:solidFill>
                            <a:srgbClr val="000000"/>
                          </a:solidFill>
                          <a:latin typeface="Calibri"/>
                        </a:rPr>
                        <a:t>236220</a:t>
                      </a:r>
                      <a:endParaRPr lang="en-US" sz="1100" dirty="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COMMERCIAL AND INSTITUTIONAL BUILDING CONSTRUCTION</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$-33,940.54</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29</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09"/>
                  </a:ext>
                </a:extLst>
              </a:tr>
              <a:tr h="365326">
                <a:tc>
                  <a:txBody>
                    <a:bodyPr/>
                    <a:lstStyle/>
                    <a:p>
                      <a:pPr marL="0" marR="0" algn="r">
                        <a:spcBef>
                          <a:spcPts val="0"/>
                        </a:spcBef>
                        <a:spcAft>
                          <a:spcPts val="0"/>
                        </a:spcAft>
                      </a:pPr>
                      <a:r>
                        <a:rPr lang="en-US" sz="1100" dirty="0">
                          <a:solidFill>
                            <a:srgbClr val="000000"/>
                          </a:solidFill>
                          <a:latin typeface="Calibri"/>
                        </a:rPr>
                        <a:t>541710</a:t>
                      </a:r>
                      <a:endParaRPr lang="en-US" sz="1100" dirty="0">
                        <a:latin typeface="Calibri"/>
                      </a:endParaRPr>
                    </a:p>
                  </a:txBody>
                  <a:tcPr marL="68580" marR="68580" marT="0" marB="0">
                    <a:solidFill>
                      <a:schemeClr val="bg2"/>
                    </a:solidFill>
                  </a:tcPr>
                </a:tc>
                <a:tc>
                  <a:txBody>
                    <a:bodyPr/>
                    <a:lstStyle/>
                    <a:p>
                      <a:pPr marL="0" marR="0">
                        <a:spcBef>
                          <a:spcPts val="0"/>
                        </a:spcBef>
                        <a:spcAft>
                          <a:spcPts val="0"/>
                        </a:spcAft>
                      </a:pPr>
                      <a:r>
                        <a:rPr lang="en-US" sz="1100" dirty="0">
                          <a:solidFill>
                            <a:srgbClr val="000000"/>
                          </a:solidFill>
                          <a:latin typeface="Calibri"/>
                        </a:rPr>
                        <a:t>RESEARCH AND DEVELOPMENT IN THE PHYSICAL, ENGINEERING, AND LIFE SCIENCES</a:t>
                      </a:r>
                      <a:endParaRPr lang="en-US" sz="1100" dirty="0">
                        <a:latin typeface="Calibri"/>
                      </a:endParaRPr>
                    </a:p>
                  </a:txBody>
                  <a:tcPr marL="68580" marR="68580" marT="0" marB="0">
                    <a:solidFill>
                      <a:schemeClr val="bg2"/>
                    </a:solidFill>
                  </a:tcPr>
                </a:tc>
                <a:tc>
                  <a:txBody>
                    <a:bodyPr/>
                    <a:lstStyle/>
                    <a:p>
                      <a:pPr marL="0" marR="0" algn="r">
                        <a:spcBef>
                          <a:spcPts val="0"/>
                        </a:spcBef>
                        <a:spcAft>
                          <a:spcPts val="0"/>
                        </a:spcAft>
                      </a:pPr>
                      <a:r>
                        <a:rPr lang="en-US" sz="1100" b="1" dirty="0">
                          <a:solidFill>
                            <a:srgbClr val="C00000"/>
                          </a:solidFill>
                          <a:latin typeface="Calibri"/>
                        </a:rPr>
                        <a:t>$-1,111,682.88</a:t>
                      </a:r>
                    </a:p>
                  </a:txBody>
                  <a:tcPr marL="68580" marR="68580" marT="0" marB="0">
                    <a:solidFill>
                      <a:schemeClr val="bg2"/>
                    </a:solidFill>
                  </a:tcPr>
                </a:tc>
                <a:tc>
                  <a:txBody>
                    <a:bodyPr/>
                    <a:lstStyle/>
                    <a:p>
                      <a:pPr marL="0" marR="0" algn="r">
                        <a:spcBef>
                          <a:spcPts val="0"/>
                        </a:spcBef>
                        <a:spcAft>
                          <a:spcPts val="0"/>
                        </a:spcAft>
                      </a:pPr>
                      <a:r>
                        <a:rPr lang="en-US" sz="1100" dirty="0">
                          <a:solidFill>
                            <a:srgbClr val="000000"/>
                          </a:solidFill>
                          <a:latin typeface="Calibri"/>
                        </a:rPr>
                        <a:t>37</a:t>
                      </a:r>
                      <a:endParaRPr lang="en-US" sz="1100" dirty="0">
                        <a:latin typeface="Calibri"/>
                      </a:endParaRPr>
                    </a:p>
                  </a:txBody>
                  <a:tcPr marL="68580" marR="68580" marT="0" marB="0">
                    <a:solidFill>
                      <a:schemeClr val="bg2"/>
                    </a:solidFill>
                  </a:tcPr>
                </a:tc>
                <a:extLst>
                  <a:ext uri="{0D108BD9-81ED-4DB2-BD59-A6C34878D82A}">
                    <a16:rowId xmlns:a16="http://schemas.microsoft.com/office/drawing/2014/main" val="10010"/>
                  </a:ext>
                </a:extLst>
              </a:tr>
            </a:tbl>
          </a:graphicData>
        </a:graphic>
      </p:graphicFrame>
      <p:sp>
        <p:nvSpPr>
          <p:cNvPr id="11" name="TextBox 10"/>
          <p:cNvSpPr txBox="1"/>
          <p:nvPr/>
        </p:nvSpPr>
        <p:spPr>
          <a:xfrm>
            <a:off x="990600" y="1143000"/>
            <a:ext cx="7696200" cy="381000"/>
          </a:xfrm>
          <a:prstGeom prst="rect">
            <a:avLst/>
          </a:prstGeom>
          <a:noFill/>
        </p:spPr>
        <p:txBody>
          <a:bodyPr wrap="square" rtlCol="0">
            <a:spAutoFit/>
          </a:bodyPr>
          <a:lstStyle/>
          <a:p>
            <a:r>
              <a:rPr lang="en-US" dirty="0"/>
              <a:t>Research and Development Contracting NAICS Codes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228600" y="228600"/>
            <a:ext cx="8766175" cy="990600"/>
          </a:xfrm>
        </p:spPr>
        <p:txBody>
          <a:bodyPr/>
          <a:lstStyle/>
          <a:p>
            <a:pPr eaLnBrk="1" hangingPunct="1"/>
            <a:r>
              <a:rPr lang="en-US" b="0" dirty="0">
                <a:solidFill>
                  <a:schemeClr val="tx1"/>
                </a:solidFill>
                <a:effectLst/>
                <a:latin typeface="Arial Rounded MT Bold" pitchFamily="34" charset="0"/>
              </a:rPr>
              <a:t>Top NIH FY2018 NAICS Codes </a:t>
            </a:r>
          </a:p>
        </p:txBody>
      </p:sp>
      <p:sp>
        <p:nvSpPr>
          <p:cNvPr id="17413" name="AutoShape 2" descr="https://theknowledgesharingcenter.com/nih-has-biomedical-research-contracts/wp-content/uploads/2018/10/NIH-HBCUcontractSLIDE-300x24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w Cen MT" pitchFamily="34" charset="0"/>
            </a:endParaRPr>
          </a:p>
        </p:txBody>
      </p:sp>
      <p:sp>
        <p:nvSpPr>
          <p:cNvPr id="17414" name="AutoShape 4" descr="https://theknowledgesharingcenter.com/nih-has-biomedical-research-contracts/wp-content/uploads/2018/10/NIH-HBCUcontractSLIDE-300x248.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Tw Cen MT" pitchFamily="34" charset="0"/>
            </a:endParaRPr>
          </a:p>
        </p:txBody>
      </p:sp>
      <p:sp>
        <p:nvSpPr>
          <p:cNvPr id="17416" name="TextBox 8"/>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7417"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8" name="Picture 7"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graphicFrame>
        <p:nvGraphicFramePr>
          <p:cNvPr id="9" name="Table 8"/>
          <p:cNvGraphicFramePr>
            <a:graphicFrameLocks noGrp="1"/>
          </p:cNvGraphicFramePr>
          <p:nvPr/>
        </p:nvGraphicFramePr>
        <p:xfrm>
          <a:off x="609600" y="1676400"/>
          <a:ext cx="8153400" cy="40944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r>
                        <a:rPr lang="en-US" dirty="0"/>
                        <a:t>NAICS</a:t>
                      </a:r>
                    </a:p>
                  </a:txBody>
                  <a:tcPr>
                    <a:solidFill>
                      <a:schemeClr val="tx1"/>
                    </a:solidFill>
                  </a:tcPr>
                </a:tc>
                <a:tc>
                  <a:txBody>
                    <a:bodyPr/>
                    <a:lstStyle/>
                    <a:p>
                      <a:r>
                        <a:rPr lang="en-US" dirty="0"/>
                        <a:t>Description</a:t>
                      </a:r>
                    </a:p>
                  </a:txBody>
                  <a:tcPr>
                    <a:solidFill>
                      <a:schemeClr val="tx1"/>
                    </a:solidFill>
                  </a:tcPr>
                </a:tc>
                <a:tc>
                  <a:txBody>
                    <a:bodyPr/>
                    <a:lstStyle/>
                    <a:p>
                      <a:r>
                        <a:rPr lang="en-US" dirty="0"/>
                        <a:t>Dollars</a:t>
                      </a:r>
                    </a:p>
                  </a:txBody>
                  <a:tcPr>
                    <a:solidFill>
                      <a:schemeClr val="tx1"/>
                    </a:solidFill>
                  </a:tcPr>
                </a:tc>
                <a:tc>
                  <a:txBody>
                    <a:bodyPr/>
                    <a:lstStyle/>
                    <a:p>
                      <a:r>
                        <a:rPr lang="en-US" dirty="0"/>
                        <a:t>Contracts </a:t>
                      </a:r>
                    </a:p>
                  </a:txBody>
                  <a:tcPr>
                    <a:solidFill>
                      <a:schemeClr val="tx1"/>
                    </a:solidFill>
                  </a:tcPr>
                </a:tc>
                <a:extLst>
                  <a:ext uri="{0D108BD9-81ED-4DB2-BD59-A6C34878D82A}">
                    <a16:rowId xmlns:a16="http://schemas.microsoft.com/office/drawing/2014/main" val="10000"/>
                  </a:ext>
                </a:extLst>
              </a:tr>
              <a:tr h="370840">
                <a:tc>
                  <a:txBody>
                    <a:bodyPr/>
                    <a:lstStyle/>
                    <a:p>
                      <a:r>
                        <a:rPr lang="en-US" sz="1300" dirty="0">
                          <a:latin typeface="Calibri" pitchFamily="34" charset="0"/>
                          <a:cs typeface="Calibri" pitchFamily="34" charset="0"/>
                        </a:rPr>
                        <a:t>811219</a:t>
                      </a:r>
                    </a:p>
                  </a:txBody>
                  <a:tcPr>
                    <a:solidFill>
                      <a:schemeClr val="bg2"/>
                    </a:solidFill>
                  </a:tcPr>
                </a:tc>
                <a:tc>
                  <a:txBody>
                    <a:bodyPr/>
                    <a:lstStyle/>
                    <a:p>
                      <a:r>
                        <a:rPr lang="en-US" sz="1300" dirty="0">
                          <a:latin typeface="Calibri" pitchFamily="34" charset="0"/>
                          <a:cs typeface="Calibri" pitchFamily="34" charset="0"/>
                        </a:rPr>
                        <a:t>Computer Systems Design</a:t>
                      </a:r>
                      <a:r>
                        <a:rPr lang="en-US" sz="1300" baseline="0" dirty="0">
                          <a:latin typeface="Calibri" pitchFamily="34" charset="0"/>
                          <a:cs typeface="Calibri" pitchFamily="34" charset="0"/>
                        </a:rPr>
                        <a:t> Services</a:t>
                      </a:r>
                      <a:endParaRPr lang="en-US" sz="1300" dirty="0">
                        <a:latin typeface="Calibri" pitchFamily="34" charset="0"/>
                        <a:cs typeface="Calibri" pitchFamily="34" charset="0"/>
                      </a:endParaRP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$518,213,442.92</a:t>
                      </a:r>
                    </a:p>
                  </a:txBody>
                  <a:tcPr>
                    <a:solidFill>
                      <a:schemeClr val="bg2"/>
                    </a:solidFill>
                  </a:tcPr>
                </a:tc>
                <a:tc>
                  <a:txBody>
                    <a:bodyPr/>
                    <a:lstStyle/>
                    <a:p>
                      <a:pPr algn="r"/>
                      <a:r>
                        <a:rPr lang="en-US" sz="1300" dirty="0">
                          <a:latin typeface="Calibri" pitchFamily="34" charset="0"/>
                          <a:cs typeface="Calibri" pitchFamily="34" charset="0"/>
                        </a:rPr>
                        <a:t>953</a:t>
                      </a:r>
                    </a:p>
                  </a:txBody>
                  <a:tcPr>
                    <a:solidFill>
                      <a:schemeClr val="bg2"/>
                    </a:solidFill>
                  </a:tcPr>
                </a:tc>
                <a:extLst>
                  <a:ext uri="{0D108BD9-81ED-4DB2-BD59-A6C34878D82A}">
                    <a16:rowId xmlns:a16="http://schemas.microsoft.com/office/drawing/2014/main" val="10001"/>
                  </a:ext>
                </a:extLst>
              </a:tr>
              <a:tr h="370840">
                <a:tc>
                  <a:txBody>
                    <a:bodyPr/>
                    <a:lstStyle/>
                    <a:p>
                      <a:r>
                        <a:rPr lang="en-US" sz="1300" dirty="0">
                          <a:latin typeface="Calibri" pitchFamily="34" charset="0"/>
                          <a:cs typeface="Calibri" pitchFamily="34" charset="0"/>
                        </a:rPr>
                        <a:t>334516</a:t>
                      </a:r>
                    </a:p>
                  </a:txBody>
                  <a:tcPr>
                    <a:solidFill>
                      <a:schemeClr val="bg2"/>
                    </a:solidFill>
                  </a:tcPr>
                </a:tc>
                <a:tc>
                  <a:txBody>
                    <a:bodyPr/>
                    <a:lstStyle/>
                    <a:p>
                      <a:r>
                        <a:rPr lang="en-US" sz="1300" dirty="0">
                          <a:latin typeface="Calibri" pitchFamily="34" charset="0"/>
                          <a:cs typeface="Calibri" pitchFamily="34" charset="0"/>
                        </a:rPr>
                        <a:t>Other Computer Related Services</a:t>
                      </a: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$307,746,405.51</a:t>
                      </a:r>
                    </a:p>
                  </a:txBody>
                  <a:tcPr>
                    <a:solidFill>
                      <a:schemeClr val="bg2"/>
                    </a:solidFill>
                  </a:tcPr>
                </a:tc>
                <a:tc>
                  <a:txBody>
                    <a:bodyPr/>
                    <a:lstStyle/>
                    <a:p>
                      <a:pPr algn="r"/>
                      <a:r>
                        <a:rPr lang="en-US" sz="1300" dirty="0">
                          <a:latin typeface="Calibri" pitchFamily="34" charset="0"/>
                          <a:cs typeface="Calibri" pitchFamily="34" charset="0"/>
                        </a:rPr>
                        <a:t>2,505</a:t>
                      </a:r>
                    </a:p>
                  </a:txBody>
                  <a:tcPr>
                    <a:solidFill>
                      <a:schemeClr val="bg2"/>
                    </a:solidFill>
                  </a:tcPr>
                </a:tc>
                <a:extLst>
                  <a:ext uri="{0D108BD9-81ED-4DB2-BD59-A6C34878D82A}">
                    <a16:rowId xmlns:a16="http://schemas.microsoft.com/office/drawing/2014/main" val="10002"/>
                  </a:ext>
                </a:extLst>
              </a:tr>
              <a:tr h="370840">
                <a:tc>
                  <a:txBody>
                    <a:bodyPr/>
                    <a:lstStyle/>
                    <a:p>
                      <a:r>
                        <a:rPr lang="en-US" sz="1300" dirty="0">
                          <a:latin typeface="Calibri" pitchFamily="34" charset="0"/>
                          <a:cs typeface="Calibri" pitchFamily="34" charset="0"/>
                        </a:rPr>
                        <a:t>541990</a:t>
                      </a:r>
                    </a:p>
                  </a:txBody>
                  <a:tcPr>
                    <a:solidFill>
                      <a:schemeClr val="bg2"/>
                    </a:solidFill>
                  </a:tcPr>
                </a:tc>
                <a:tc>
                  <a:txBody>
                    <a:bodyPr/>
                    <a:lstStyle/>
                    <a:p>
                      <a:r>
                        <a:rPr lang="en-US" sz="1300" dirty="0">
                          <a:latin typeface="Calibri" pitchFamily="34" charset="0"/>
                          <a:cs typeface="Calibri" pitchFamily="34" charset="0"/>
                        </a:rPr>
                        <a:t>All Other</a:t>
                      </a:r>
                      <a:r>
                        <a:rPr lang="en-US" sz="1300" baseline="0" dirty="0">
                          <a:latin typeface="Calibri" pitchFamily="34" charset="0"/>
                          <a:cs typeface="Calibri" pitchFamily="34" charset="0"/>
                        </a:rPr>
                        <a:t> Professional Scientific and Technical Services</a:t>
                      </a:r>
                      <a:endParaRPr lang="en-US" sz="1300" dirty="0">
                        <a:latin typeface="Calibri" pitchFamily="34" charset="0"/>
                        <a:cs typeface="Calibri" pitchFamily="34" charset="0"/>
                      </a:endParaRP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$234,677,274.11</a:t>
                      </a:r>
                    </a:p>
                  </a:txBody>
                  <a:tcPr>
                    <a:solidFill>
                      <a:schemeClr val="bg2"/>
                    </a:solidFill>
                  </a:tcPr>
                </a:tc>
                <a:tc>
                  <a:txBody>
                    <a:bodyPr/>
                    <a:lstStyle/>
                    <a:p>
                      <a:pPr algn="r"/>
                      <a:r>
                        <a:rPr lang="en-US" sz="1300" dirty="0">
                          <a:latin typeface="Calibri" pitchFamily="34" charset="0"/>
                          <a:cs typeface="Calibri" pitchFamily="34" charset="0"/>
                        </a:rPr>
                        <a:t>1,092</a:t>
                      </a:r>
                    </a:p>
                  </a:txBody>
                  <a:tcPr>
                    <a:solidFill>
                      <a:schemeClr val="bg2"/>
                    </a:solidFill>
                  </a:tcPr>
                </a:tc>
                <a:extLst>
                  <a:ext uri="{0D108BD9-81ED-4DB2-BD59-A6C34878D82A}">
                    <a16:rowId xmlns:a16="http://schemas.microsoft.com/office/drawing/2014/main" val="10003"/>
                  </a:ext>
                </a:extLst>
              </a:tr>
              <a:tr h="370840">
                <a:tc>
                  <a:txBody>
                    <a:bodyPr/>
                    <a:lstStyle/>
                    <a:p>
                      <a:r>
                        <a:rPr lang="en-US" sz="1300" dirty="0">
                          <a:latin typeface="Calibri" pitchFamily="34" charset="0"/>
                          <a:cs typeface="Calibri" pitchFamily="34" charset="0"/>
                        </a:rPr>
                        <a:t>541519</a:t>
                      </a:r>
                    </a:p>
                  </a:txBody>
                  <a:tcPr>
                    <a:solidFill>
                      <a:schemeClr val="bg2"/>
                    </a:solidFill>
                  </a:tcPr>
                </a:tc>
                <a:tc>
                  <a:txBody>
                    <a:bodyPr/>
                    <a:lstStyle/>
                    <a:p>
                      <a:r>
                        <a:rPr lang="en-US" sz="1300" dirty="0">
                          <a:latin typeface="Calibri" pitchFamily="34" charset="0"/>
                          <a:cs typeface="Calibri" pitchFamily="34" charset="0"/>
                        </a:rPr>
                        <a:t>Administrative Management and General Management Consulting Services</a:t>
                      </a: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$195,331,931.29</a:t>
                      </a:r>
                    </a:p>
                  </a:txBody>
                  <a:tcPr>
                    <a:solidFill>
                      <a:schemeClr val="bg2"/>
                    </a:solidFill>
                  </a:tcPr>
                </a:tc>
                <a:tc>
                  <a:txBody>
                    <a:bodyPr/>
                    <a:lstStyle/>
                    <a:p>
                      <a:pPr algn="r"/>
                      <a:r>
                        <a:rPr lang="en-US" sz="1300" dirty="0">
                          <a:latin typeface="Calibri" pitchFamily="34" charset="0"/>
                          <a:cs typeface="Calibri" pitchFamily="34" charset="0"/>
                        </a:rPr>
                        <a:t>1,141</a:t>
                      </a:r>
                    </a:p>
                  </a:txBody>
                  <a:tcPr>
                    <a:solidFill>
                      <a:schemeClr val="bg2"/>
                    </a:solidFill>
                  </a:tcPr>
                </a:tc>
                <a:extLst>
                  <a:ext uri="{0D108BD9-81ED-4DB2-BD59-A6C34878D82A}">
                    <a16:rowId xmlns:a16="http://schemas.microsoft.com/office/drawing/2014/main" val="10004"/>
                  </a:ext>
                </a:extLst>
              </a:tr>
              <a:tr h="370840">
                <a:tc>
                  <a:txBody>
                    <a:bodyPr/>
                    <a:lstStyle/>
                    <a:p>
                      <a:r>
                        <a:rPr lang="en-US" sz="1300" dirty="0">
                          <a:latin typeface="Calibri" pitchFamily="34" charset="0"/>
                          <a:cs typeface="Calibri" pitchFamily="34" charset="0"/>
                        </a:rPr>
                        <a:t>541611</a:t>
                      </a:r>
                    </a:p>
                  </a:txBody>
                  <a:tcPr>
                    <a:solidFill>
                      <a:schemeClr val="bg2"/>
                    </a:solidFill>
                  </a:tcPr>
                </a:tc>
                <a:tc>
                  <a:txBody>
                    <a:bodyPr/>
                    <a:lstStyle/>
                    <a:p>
                      <a:r>
                        <a:rPr lang="en-US" sz="1300" dirty="0">
                          <a:latin typeface="Calibri" pitchFamily="34" charset="0"/>
                          <a:cs typeface="Calibri" pitchFamily="34" charset="0"/>
                        </a:rPr>
                        <a:t>Commercial and Institutional Building</a:t>
                      </a:r>
                      <a:r>
                        <a:rPr lang="en-US" sz="1300" baseline="0" dirty="0">
                          <a:latin typeface="Calibri" pitchFamily="34" charset="0"/>
                          <a:cs typeface="Calibri" pitchFamily="34" charset="0"/>
                        </a:rPr>
                        <a:t> Construction</a:t>
                      </a:r>
                      <a:endParaRPr lang="en-US" sz="1300" dirty="0">
                        <a:latin typeface="Calibri" pitchFamily="34" charset="0"/>
                        <a:cs typeface="Calibri" pitchFamily="34" charset="0"/>
                      </a:endParaRP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$138,639,249.72</a:t>
                      </a:r>
                    </a:p>
                  </a:txBody>
                  <a:tcPr>
                    <a:solidFill>
                      <a:schemeClr val="bg2"/>
                    </a:solidFill>
                  </a:tcPr>
                </a:tc>
                <a:tc>
                  <a:txBody>
                    <a:bodyPr/>
                    <a:lstStyle/>
                    <a:p>
                      <a:pPr algn="r"/>
                      <a:r>
                        <a:rPr lang="en-US" sz="1300" dirty="0">
                          <a:latin typeface="Calibri" pitchFamily="34" charset="0"/>
                          <a:cs typeface="Calibri" pitchFamily="34" charset="0"/>
                        </a:rPr>
                        <a:t>1,104</a:t>
                      </a:r>
                    </a:p>
                  </a:txBody>
                  <a:tcPr>
                    <a:solidFill>
                      <a:schemeClr val="bg2"/>
                    </a:solidFill>
                  </a:tcPr>
                </a:tc>
                <a:extLst>
                  <a:ext uri="{0D108BD9-81ED-4DB2-BD59-A6C34878D82A}">
                    <a16:rowId xmlns:a16="http://schemas.microsoft.com/office/drawing/2014/main" val="10005"/>
                  </a:ext>
                </a:extLst>
              </a:tr>
              <a:tr h="370840">
                <a:tc>
                  <a:txBody>
                    <a:bodyPr/>
                    <a:lstStyle/>
                    <a:p>
                      <a:r>
                        <a:rPr lang="en-US" sz="1300" dirty="0">
                          <a:latin typeface="Calibri" pitchFamily="34" charset="0"/>
                          <a:cs typeface="Calibri" pitchFamily="34" charset="0"/>
                        </a:rPr>
                        <a:t>325414</a:t>
                      </a:r>
                    </a:p>
                  </a:txBody>
                  <a:tcPr>
                    <a:solidFill>
                      <a:schemeClr val="bg2"/>
                    </a:solidFill>
                  </a:tcPr>
                </a:tc>
                <a:tc>
                  <a:txBody>
                    <a:bodyPr/>
                    <a:lstStyle/>
                    <a:p>
                      <a:r>
                        <a:rPr lang="en-US" sz="1300" dirty="0">
                          <a:latin typeface="Calibri" pitchFamily="34" charset="0"/>
                          <a:cs typeface="Calibri" pitchFamily="34" charset="0"/>
                        </a:rPr>
                        <a:t>Analytical Laboratory Instrument Manufacturing</a:t>
                      </a: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$135,030,657.84</a:t>
                      </a:r>
                    </a:p>
                  </a:txBody>
                  <a:tcPr>
                    <a:solidFill>
                      <a:schemeClr val="bg2"/>
                    </a:solidFill>
                  </a:tcPr>
                </a:tc>
                <a:tc>
                  <a:txBody>
                    <a:bodyPr/>
                    <a:lstStyle/>
                    <a:p>
                      <a:pPr algn="r"/>
                      <a:r>
                        <a:rPr lang="en-US" sz="1300" dirty="0">
                          <a:latin typeface="Calibri" pitchFamily="34" charset="0"/>
                          <a:cs typeface="Calibri" pitchFamily="34" charset="0"/>
                        </a:rPr>
                        <a:t>3,217</a:t>
                      </a:r>
                    </a:p>
                  </a:txBody>
                  <a:tcPr>
                    <a:solidFill>
                      <a:schemeClr val="bg2"/>
                    </a:solidFill>
                  </a:tcPr>
                </a:tc>
                <a:extLst>
                  <a:ext uri="{0D108BD9-81ED-4DB2-BD59-A6C34878D82A}">
                    <a16:rowId xmlns:a16="http://schemas.microsoft.com/office/drawing/2014/main" val="10006"/>
                  </a:ext>
                </a:extLst>
              </a:tr>
              <a:tr h="370840">
                <a:tc>
                  <a:txBody>
                    <a:bodyPr/>
                    <a:lstStyle/>
                    <a:p>
                      <a:r>
                        <a:rPr lang="en-US" sz="1300" dirty="0">
                          <a:latin typeface="Calibri" pitchFamily="34" charset="0"/>
                          <a:cs typeface="Calibri" pitchFamily="34" charset="0"/>
                        </a:rPr>
                        <a:t>236220</a:t>
                      </a:r>
                    </a:p>
                  </a:txBody>
                  <a:tcPr>
                    <a:solidFill>
                      <a:schemeClr val="bg2"/>
                    </a:solidFill>
                  </a:tcPr>
                </a:tc>
                <a:tc>
                  <a:txBody>
                    <a:bodyPr/>
                    <a:lstStyle/>
                    <a:p>
                      <a:r>
                        <a:rPr lang="en-US" sz="1300" dirty="0">
                          <a:latin typeface="Calibri" pitchFamily="34" charset="0"/>
                          <a:cs typeface="Calibri" pitchFamily="34" charset="0"/>
                        </a:rPr>
                        <a:t>Hotels (Except Casino Hotels) and Motels</a:t>
                      </a: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$20,925,910.42</a:t>
                      </a:r>
                    </a:p>
                  </a:txBody>
                  <a:tcPr>
                    <a:solidFill>
                      <a:schemeClr val="bg2"/>
                    </a:solidFill>
                  </a:tcPr>
                </a:tc>
                <a:tc>
                  <a:txBody>
                    <a:bodyPr/>
                    <a:lstStyle/>
                    <a:p>
                      <a:pPr algn="r"/>
                      <a:r>
                        <a:rPr lang="en-US" sz="1300" dirty="0">
                          <a:latin typeface="Calibri" pitchFamily="34" charset="0"/>
                          <a:cs typeface="Calibri" pitchFamily="34" charset="0"/>
                        </a:rPr>
                        <a:t>3,380</a:t>
                      </a:r>
                    </a:p>
                  </a:txBody>
                  <a:tcPr>
                    <a:solidFill>
                      <a:schemeClr val="bg2"/>
                    </a:solidFill>
                  </a:tcPr>
                </a:tc>
                <a:extLst>
                  <a:ext uri="{0D108BD9-81ED-4DB2-BD59-A6C34878D82A}">
                    <a16:rowId xmlns:a16="http://schemas.microsoft.com/office/drawing/2014/main" val="10007"/>
                  </a:ext>
                </a:extLst>
              </a:tr>
              <a:tr h="370840">
                <a:tc>
                  <a:txBody>
                    <a:bodyPr/>
                    <a:lstStyle/>
                    <a:p>
                      <a:r>
                        <a:rPr lang="en-US" sz="1300" dirty="0">
                          <a:latin typeface="Calibri" pitchFamily="34" charset="0"/>
                          <a:cs typeface="Calibri" pitchFamily="34" charset="0"/>
                        </a:rPr>
                        <a:t>721110</a:t>
                      </a:r>
                    </a:p>
                  </a:txBody>
                  <a:tcPr>
                    <a:solidFill>
                      <a:schemeClr val="bg2"/>
                    </a:solidFill>
                  </a:tcPr>
                </a:tc>
                <a:tc>
                  <a:txBody>
                    <a:bodyPr/>
                    <a:lstStyle/>
                    <a:p>
                      <a:r>
                        <a:rPr lang="en-US" sz="1300" dirty="0">
                          <a:latin typeface="Calibri" pitchFamily="34" charset="0"/>
                          <a:cs typeface="Calibri" pitchFamily="34" charset="0"/>
                        </a:rPr>
                        <a:t>Biological Product (Except Diagnostic) Manufacturing</a:t>
                      </a: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$17,770,092.32</a:t>
                      </a:r>
                    </a:p>
                  </a:txBody>
                  <a:tcPr>
                    <a:solidFill>
                      <a:schemeClr val="bg2"/>
                    </a:solidFill>
                  </a:tcPr>
                </a:tc>
                <a:tc>
                  <a:txBody>
                    <a:bodyPr/>
                    <a:lstStyle/>
                    <a:p>
                      <a:pPr algn="r"/>
                      <a:r>
                        <a:rPr lang="en-US" sz="1300" dirty="0">
                          <a:latin typeface="Calibri" pitchFamily="34" charset="0"/>
                          <a:cs typeface="Calibri" pitchFamily="34" charset="0"/>
                        </a:rPr>
                        <a:t>1,032</a:t>
                      </a:r>
                    </a:p>
                  </a:txBody>
                  <a:tcPr>
                    <a:solidFill>
                      <a:schemeClr val="bg2"/>
                    </a:solidFill>
                  </a:tcPr>
                </a:tc>
                <a:extLst>
                  <a:ext uri="{0D108BD9-81ED-4DB2-BD59-A6C34878D82A}">
                    <a16:rowId xmlns:a16="http://schemas.microsoft.com/office/drawing/2014/main" val="10008"/>
                  </a:ext>
                </a:extLst>
              </a:tr>
              <a:tr h="370840">
                <a:tc>
                  <a:txBody>
                    <a:bodyPr/>
                    <a:lstStyle/>
                    <a:p>
                      <a:r>
                        <a:rPr lang="en-US" sz="1300" dirty="0">
                          <a:latin typeface="Calibri" pitchFamily="34" charset="0"/>
                          <a:cs typeface="Calibri" pitchFamily="34" charset="0"/>
                        </a:rPr>
                        <a:t>541512</a:t>
                      </a:r>
                    </a:p>
                  </a:txBody>
                  <a:tcPr>
                    <a:solidFill>
                      <a:schemeClr val="bg2"/>
                    </a:solidFill>
                  </a:tcPr>
                </a:tc>
                <a:tc>
                  <a:txBody>
                    <a:bodyPr/>
                    <a:lstStyle/>
                    <a:p>
                      <a:r>
                        <a:rPr lang="en-US" sz="1300" dirty="0">
                          <a:latin typeface="Calibri" pitchFamily="34" charset="0"/>
                          <a:cs typeface="Calibri" pitchFamily="34" charset="0"/>
                        </a:rPr>
                        <a:t>Offices of Lawyers</a:t>
                      </a:r>
                    </a:p>
                  </a:txBody>
                  <a:tcPr>
                    <a:solidFill>
                      <a:schemeClr val="bg2"/>
                    </a:solidFill>
                  </a:tcPr>
                </a:tc>
                <a:tc>
                  <a:txBody>
                    <a:bodyPr/>
                    <a:lstStyle/>
                    <a:p>
                      <a:pPr algn="r"/>
                      <a:r>
                        <a:rPr lang="en-US" sz="1300" b="1" dirty="0">
                          <a:solidFill>
                            <a:srgbClr val="C00000"/>
                          </a:solidFill>
                          <a:latin typeface="Calibri" pitchFamily="34" charset="0"/>
                          <a:cs typeface="Calibri" pitchFamily="34" charset="0"/>
                        </a:rPr>
                        <a:t>$8,470,438.92</a:t>
                      </a:r>
                    </a:p>
                  </a:txBody>
                  <a:tcPr>
                    <a:solidFill>
                      <a:schemeClr val="bg2"/>
                    </a:solidFill>
                  </a:tcPr>
                </a:tc>
                <a:tc>
                  <a:txBody>
                    <a:bodyPr/>
                    <a:lstStyle/>
                    <a:p>
                      <a:pPr algn="r"/>
                      <a:r>
                        <a:rPr lang="en-US" sz="1300" dirty="0">
                          <a:latin typeface="Calibri" pitchFamily="34" charset="0"/>
                          <a:cs typeface="Calibri" pitchFamily="34" charset="0"/>
                        </a:rPr>
                        <a:t>1,416</a:t>
                      </a:r>
                    </a:p>
                  </a:txBody>
                  <a:tcPr>
                    <a:solidFill>
                      <a:schemeClr val="bg2"/>
                    </a:solidFill>
                  </a:tcPr>
                </a:tc>
                <a:extLst>
                  <a:ext uri="{0D108BD9-81ED-4DB2-BD59-A6C34878D82A}">
                    <a16:rowId xmlns:a16="http://schemas.microsoft.com/office/drawing/2014/main" val="10009"/>
                  </a:ext>
                </a:extLst>
              </a:tr>
            </a:tbl>
          </a:graphicData>
        </a:graphic>
      </p:graphicFrame>
      <p:sp>
        <p:nvSpPr>
          <p:cNvPr id="10" name="TextBox 9"/>
          <p:cNvSpPr txBox="1"/>
          <p:nvPr/>
        </p:nvSpPr>
        <p:spPr>
          <a:xfrm>
            <a:off x="990600" y="1143000"/>
            <a:ext cx="7696200" cy="381000"/>
          </a:xfrm>
          <a:prstGeom prst="rect">
            <a:avLst/>
          </a:prstGeom>
          <a:noFill/>
        </p:spPr>
        <p:txBody>
          <a:bodyPr wrap="square" rtlCol="0">
            <a:spAutoFit/>
          </a:bodyPr>
          <a:lstStyle/>
          <a:p>
            <a:r>
              <a:rPr lang="en-US" dirty="0"/>
              <a:t>Non-Research and Development Contracting NAICS Codes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Differentiators </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5122" name="Picture 2" descr="Image result for making a decision"/>
          <p:cNvPicPr>
            <a:picLocks noChangeAspect="1" noChangeArrowheads="1"/>
          </p:cNvPicPr>
          <p:nvPr/>
        </p:nvPicPr>
        <p:blipFill>
          <a:blip r:embed="rId4" cstate="print"/>
          <a:srcRect/>
          <a:stretch>
            <a:fillRect/>
          </a:stretch>
        </p:blipFill>
        <p:spPr bwMode="auto">
          <a:xfrm>
            <a:off x="3429000" y="2590800"/>
            <a:ext cx="5426583" cy="3314700"/>
          </a:xfrm>
          <a:prstGeom prst="rect">
            <a:avLst/>
          </a:prstGeom>
          <a:noFill/>
        </p:spPr>
      </p:pic>
      <p:sp>
        <p:nvSpPr>
          <p:cNvPr id="6" name="TextBox 5"/>
          <p:cNvSpPr txBox="1"/>
          <p:nvPr/>
        </p:nvSpPr>
        <p:spPr>
          <a:xfrm>
            <a:off x="457200" y="1295400"/>
            <a:ext cx="4724400" cy="4401205"/>
          </a:xfrm>
          <a:prstGeom prst="rect">
            <a:avLst/>
          </a:prstGeom>
          <a:noFill/>
        </p:spPr>
        <p:txBody>
          <a:bodyPr wrap="square" rtlCol="0">
            <a:spAutoFit/>
          </a:bodyPr>
          <a:lstStyle/>
          <a:p>
            <a:r>
              <a:rPr lang="en-US" sz="2800" dirty="0"/>
              <a:t>What is it about your services that make you stand out from the rest? </a:t>
            </a:r>
            <a:r>
              <a:rPr lang="en-US" sz="2800" b="1" dirty="0">
                <a:solidFill>
                  <a:srgbClr val="FF0000"/>
                </a:solidFill>
              </a:rPr>
              <a:t>What is it about your people that give you the advantage over your competitors?</a:t>
            </a:r>
            <a:r>
              <a:rPr lang="en-US" sz="2800" dirty="0">
                <a:solidFill>
                  <a:srgbClr val="FF0000"/>
                </a:solidFill>
              </a:rPr>
              <a:t> </a:t>
            </a:r>
            <a:r>
              <a:rPr lang="en-US" sz="2800" dirty="0"/>
              <a:t>Why are your services better solutions than the others that are available?</a:t>
            </a:r>
          </a:p>
        </p:txBody>
      </p:sp>
      <p:pic>
        <p:nvPicPr>
          <p:cNvPr id="7" name="Picture 6"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Past Performance</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3074" name="Picture 2" descr="Image result for past performance"/>
          <p:cNvPicPr>
            <a:picLocks noChangeAspect="1" noChangeArrowheads="1"/>
          </p:cNvPicPr>
          <p:nvPr/>
        </p:nvPicPr>
        <p:blipFill>
          <a:blip r:embed="rId4" cstate="print"/>
          <a:srcRect/>
          <a:stretch>
            <a:fillRect/>
          </a:stretch>
        </p:blipFill>
        <p:spPr bwMode="auto">
          <a:xfrm>
            <a:off x="685800" y="1295400"/>
            <a:ext cx="4267200" cy="4267201"/>
          </a:xfrm>
          <a:prstGeom prst="rect">
            <a:avLst/>
          </a:prstGeom>
          <a:noFill/>
        </p:spPr>
      </p:pic>
      <p:sp>
        <p:nvSpPr>
          <p:cNvPr id="7" name="TextBox 6"/>
          <p:cNvSpPr txBox="1"/>
          <p:nvPr/>
        </p:nvSpPr>
        <p:spPr>
          <a:xfrm>
            <a:off x="5105400" y="1828800"/>
            <a:ext cx="3657600" cy="3539430"/>
          </a:xfrm>
          <a:prstGeom prst="rect">
            <a:avLst/>
          </a:prstGeom>
          <a:noFill/>
        </p:spPr>
        <p:txBody>
          <a:bodyPr wrap="square" rtlCol="0">
            <a:spAutoFit/>
          </a:bodyPr>
          <a:lstStyle/>
          <a:p>
            <a:r>
              <a:rPr lang="en-US" sz="3200" dirty="0"/>
              <a:t>Give the contracting officer confidence in your institution’s ability to satisfactorily perform contract requirements.</a:t>
            </a:r>
          </a:p>
        </p:txBody>
      </p:sp>
      <p:pic>
        <p:nvPicPr>
          <p:cNvPr id="8" name="Picture 7"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47700" y="1970324"/>
            <a:ext cx="7848600" cy="1470025"/>
          </a:xfrm>
        </p:spPr>
        <p:txBody>
          <a:bodyPr/>
          <a:lstStyle/>
          <a:p>
            <a:pPr eaLnBrk="1" hangingPunct="1"/>
            <a:r>
              <a:rPr lang="en-US" sz="3500" b="1" i="1" dirty="0">
                <a:solidFill>
                  <a:srgbClr val="7030A0"/>
                </a:solidFill>
              </a:rPr>
              <a:t>How to Conduct Business with</a:t>
            </a:r>
            <a:br>
              <a:rPr lang="en-US" sz="3500" b="1" i="1" dirty="0">
                <a:solidFill>
                  <a:srgbClr val="7030A0"/>
                </a:solidFill>
              </a:rPr>
            </a:br>
            <a:r>
              <a:rPr lang="en-US" sz="3500" b="1" i="1" dirty="0">
                <a:solidFill>
                  <a:srgbClr val="7030A0"/>
                </a:solidFill>
              </a:rPr>
              <a:t>The National Institutes of Health (NIH)</a:t>
            </a:r>
            <a:endParaRPr lang="en-US" sz="3500" b="1" dirty="0">
              <a:solidFill>
                <a:srgbClr val="7030A0"/>
              </a:solidFill>
              <a:cs typeface="Times New Roman" pitchFamily="18" charset="0"/>
            </a:endParaRPr>
          </a:p>
        </p:txBody>
      </p:sp>
      <p:sp>
        <p:nvSpPr>
          <p:cNvPr id="3" name="Subtitle 2"/>
          <p:cNvSpPr>
            <a:spLocks noGrp="1"/>
          </p:cNvSpPr>
          <p:nvPr>
            <p:ph type="subTitle" idx="1"/>
          </p:nvPr>
        </p:nvSpPr>
        <p:spPr>
          <a:xfrm>
            <a:off x="914400" y="3476017"/>
            <a:ext cx="7315200" cy="1981200"/>
          </a:xfrm>
        </p:spPr>
        <p:txBody>
          <a:bodyPr/>
          <a:lstStyle/>
          <a:p>
            <a:endParaRPr lang="en-US" altLang="en-US" sz="2000" b="1" i="1" dirty="0">
              <a:solidFill>
                <a:srgbClr val="7030A0"/>
              </a:solidFill>
            </a:endParaRPr>
          </a:p>
          <a:p>
            <a:r>
              <a:rPr lang="en-US" altLang="en-US" sz="2000" i="1" dirty="0">
                <a:solidFill>
                  <a:srgbClr val="7030A0"/>
                </a:solidFill>
              </a:rPr>
              <a:t>Annette Owens-Scarboro </a:t>
            </a:r>
          </a:p>
          <a:p>
            <a:r>
              <a:rPr lang="en-US" altLang="en-US" sz="2000" i="1" dirty="0">
                <a:solidFill>
                  <a:srgbClr val="7030A0"/>
                </a:solidFill>
              </a:rPr>
              <a:t>Office of Acquisition &amp; Logistics Management</a:t>
            </a:r>
          </a:p>
          <a:p>
            <a:r>
              <a:rPr lang="en-US" altLang="en-US" sz="2000" i="1" dirty="0">
                <a:solidFill>
                  <a:srgbClr val="7030A0"/>
                </a:solidFill>
              </a:rPr>
              <a:t>Program Manager, NIH Small Business Program Office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Contact Information</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53250" name="Picture 2" descr="Image result for African American Answering the phone"/>
          <p:cNvPicPr>
            <a:picLocks noChangeAspect="1" noChangeArrowheads="1"/>
          </p:cNvPicPr>
          <p:nvPr/>
        </p:nvPicPr>
        <p:blipFill>
          <a:blip r:embed="rId4" cstate="print"/>
          <a:srcRect/>
          <a:stretch>
            <a:fillRect/>
          </a:stretch>
        </p:blipFill>
        <p:spPr bwMode="auto">
          <a:xfrm>
            <a:off x="1676400" y="1752600"/>
            <a:ext cx="7162800" cy="4029075"/>
          </a:xfrm>
          <a:prstGeom prst="rect">
            <a:avLst/>
          </a:prstGeom>
          <a:noFill/>
        </p:spPr>
      </p:pic>
      <p:sp>
        <p:nvSpPr>
          <p:cNvPr id="6" name="TextBox 5"/>
          <p:cNvSpPr txBox="1"/>
          <p:nvPr/>
        </p:nvSpPr>
        <p:spPr>
          <a:xfrm>
            <a:off x="609600" y="1981200"/>
            <a:ext cx="3886200" cy="2062103"/>
          </a:xfrm>
          <a:prstGeom prst="rect">
            <a:avLst/>
          </a:prstGeom>
          <a:noFill/>
        </p:spPr>
        <p:txBody>
          <a:bodyPr wrap="square" rtlCol="0">
            <a:spAutoFit/>
          </a:bodyPr>
          <a:lstStyle/>
          <a:p>
            <a:r>
              <a:rPr lang="en-US" sz="3200" b="1" dirty="0"/>
              <a:t>Include a specific person's name, email and phone number.</a:t>
            </a:r>
          </a:p>
        </p:txBody>
      </p:sp>
      <p:pic>
        <p:nvPicPr>
          <p:cNvPr id="7" name="Picture 6" descr="NIH-logo.jpg"/>
          <p:cNvPicPr>
            <a:picLocks noChangeAspect="1"/>
          </p:cNvPicPr>
          <p:nvPr/>
        </p:nvPicPr>
        <p:blipFill>
          <a:blip r:embed="rId5"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Capability Statement Format</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pic>
        <p:nvPicPr>
          <p:cNvPr id="6" name="Picture 2" descr="Image result for capability statement"/>
          <p:cNvPicPr>
            <a:picLocks noChangeAspect="1" noChangeArrowheads="1"/>
          </p:cNvPicPr>
          <p:nvPr/>
        </p:nvPicPr>
        <p:blipFill>
          <a:blip r:embed="rId4" cstate="print"/>
          <a:srcRect/>
          <a:stretch>
            <a:fillRect/>
          </a:stretch>
        </p:blipFill>
        <p:spPr bwMode="auto">
          <a:xfrm>
            <a:off x="381000" y="1143000"/>
            <a:ext cx="2790949" cy="3729038"/>
          </a:xfrm>
          <a:prstGeom prst="rect">
            <a:avLst/>
          </a:prstGeom>
          <a:noFill/>
        </p:spPr>
      </p:pic>
      <p:pic>
        <p:nvPicPr>
          <p:cNvPr id="7" name="Picture 4" descr="Image result for capability statement"/>
          <p:cNvPicPr>
            <a:picLocks noChangeAspect="1" noChangeArrowheads="1"/>
          </p:cNvPicPr>
          <p:nvPr/>
        </p:nvPicPr>
        <p:blipFill>
          <a:blip r:embed="rId5" cstate="print"/>
          <a:srcRect/>
          <a:stretch>
            <a:fillRect/>
          </a:stretch>
        </p:blipFill>
        <p:spPr bwMode="auto">
          <a:xfrm>
            <a:off x="990600" y="1752600"/>
            <a:ext cx="3096547" cy="3782973"/>
          </a:xfrm>
          <a:prstGeom prst="rect">
            <a:avLst/>
          </a:prstGeom>
          <a:noFill/>
        </p:spPr>
      </p:pic>
      <p:sp>
        <p:nvSpPr>
          <p:cNvPr id="11266" name="AutoShape 2" descr="data:image/jpeg;base64,/9j/4AAQSkZJRgABAQAAAQABAAD/2wBDABALDA4MChAODQ4SERATGCgaGBYWGDEjJR0oOjM9PDkzODdASFxOQERXRTc4UG1RV19iZ2hnPk1xeXBkeFxlZ2P/2wBDARESEhgVGC8aGi9jQjhCY2NjY2NjY2NjY2NjY2NjY2NjY2NjY2NjY2NjY2NjY2NjY2NjY2NjY2NjY2NjY2NjY2P/wAARCAUA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jKWikqCwpaQ0UAHvSiikHWgBaWkxmjkd6AHZ5pRTRR+NIYppKWk470wDFDc9qXt9aTPrQAlIRmnYpMc0AJjminvsz8pJGB19e9R0xCUUuKCKAEzRR1ooAKSlNAoAKXGTSGjPpQAtFHUUnagBetNxg8UpBFL1oAQUuPSkFKD+dIYU006kNAgFL3pO1L/OgYh6CgHFLjikxQIf1FAGKYMg5qQHPtSGMzTs7smjFBGeDTGN6U4H3+lNwRQRQIeRimGlBOcGggUAJRS9KQ0AFLnHfBopKAD+VKOc5pKUdACeKBC4xnvikxnHrQOlBoAUKRSdaRTjtmjFAwpVI5B6UY44pCCBk/nQIDxSdhRR0pgFKF4yKSloAMZoGRQKU80gHcHg03FA4pQc0DEFL/KkIoAxQAo9qdjg00CnUAIOlAHNBNFIBcUd6B0oFAwyaXtR2FIBkigBacvOecY9aa4AYgdjTgOmKQCZxn1pRzRjIoHFAwxhsUtL703rQA4Uq8g5pq0vNADyOc0oxTRmnYpDADml20nenDmkAmPWnDikNKKBCkYo/nQKXFACgZp2PSkApwoGKKUikAzTwMikAdqKMUtACUYpSKMUCE7UnUU6kxigBppDTiKaaAGtUT1K1QvTQiB6hapnqE1aJIjSU496bViENFLSUCFFIaSlzzQAClFJRQMQ0Z4peKDQISjigigCgCcflQRR1oqSgxSd8UdKKAFopM0UALR1FFHNAC0UlLmgAFLSd6WgYZoApAaXPNABnmigUHrQAHk0ho70e9ADcYopcZooEJik70tJjNMBaQ0UtACZpCOaU9aKAD2o+tGOKD70AGSOaM+lL2wabjFAC9aMUUuM0ABoxSfWlJpDExS5GAPzo7UYoADkUdADRnjFFAC5zxSYIoA/KndetACj070hzmkxzTh81IYnUml4/Gg0nUe9ACNyaB6UYpMZ6UxDqO9IDzS96ABh6UmMUuR3pcZNADDxS/wAPvRilHSgBueaWg9aKBCdKWk707AoAQcGgszYDMSB0HpRSc9KAENJQaWmAUtGKTpSAXpRmjtSjnHFABilpcUH9KQxvWgUoFFMAzSmkFLjNACAZpx9aCCtFIA60lKV2mj6UAGaUcNnOCKTtRzQA7vR1opRSGGe1LTT1p3agBe3NJjFL2oPQUDADNLSD0oNAhyinZpB0FKBSGLiloFHSkMd1oxQKcKAEAzT+tNxTscZ70gDpSjrSjkUAc0xDhThSAdKcOKRQUhyGp1GKQhKKUDmjFMBOtJinUdaAGHOaaw4p5NMJ7UCGGoXqZulQvVIRXkxmoScHipX5qJutWiRh5zSGlxxSUxCUUuKMUwEOKSlx+NJQAtJS0dcUAJRTnAVyAcj1ppoEHWijNGKAJc0CkpRUlBRQaKAFoIIJBGD70meKKAClBoHNJ0oAWigUuKACjtSUtAADRigYHXmnbyTnp7UAJjBGaU80080vNACUtFFAxDSU4mkxQITFHeiigANNBxTutJQAdaSlo6CmAgNHWjbzSg84oASl60lFAByKXORR2oxSGHXrRjFL1pPrQAA0d6SnD1oAOtGMe1HShhkUAJnBpc5pAM9aWgBe1JnDehpenFBH50ALnI5pBxTRkU/OaQxOc0YxSkUmOcUAJinA4+U9KABSGmIXGaKQZHPalwPWkMeVVYhxluuajIp3akPTpQIbgGlxS444pDTATBHNANO6rmkFAhDSZoopgNHNLilFLnjFACdqUDNIOTTgMUgBhgUL1p2aQY/GkMOnFHWigUAIOOKU0YzQaYAOaPrQKWgBWOcYpMUYxS0gENGOKWgUAJilBpetJjBoAd7Un86AaU80DDGRTgBikWjHekAYpwoHK0g60DDBB+lOFB5oFAhwFHTpQM0opDF707vTR1p44FIYdacBxTe1OAJFAC47UAU4CnbcikAgHNOIpBxTgOaAEHWn0mKUDpQAoopdtHekMSilxiigQ3pRTsUhHHFMBvFNZRjIp2DSGgRC33agkqeTIOagcVSEV3xUR5qZlNRleatEkZ4+tNNSFTSbT6UxDKDTtp9KXbxQAyginbTRtJoAZiloIoxQAY/OkNOpDzQA2lpcUUALSikxS0DFzSCgdaXHekAmD1padtJ6U5ImxyDQBHS1J5RHbFAhb0NADKWpRA5/gP5UotpT0jY/hQMgpR9KsLZ3BP8AqXx9DUiaddEEi3kI9lNAFLFGKvHS7zr9nl/74NOGk3rf8usx/wCAGgRQxRV8aRe9rWb/AL9mlGjX5/5dZv8Avg0AZ9FaQ0W/P/LpN/3waUaHqB/5dJfyoAzMc0YrV/sHUc/8esg/Cnf8I9qOB/ozfiRQBkYzSY9a2l8N6kSR9n5/3hTv+EY1L/niP++x/jTAwqXqK3R4W1HH+pX/AL7FH/CK6l/zyX/vsUAYOKTFb/8AwiupnpCv/fYpD4W1QcG3yPZh/jQBg44o21uP4X1NePsx/Aim/wDCN6mB/wAerfmKAMXFLjH0rZPhzUs/8ern8qB4c1Lp9mb65FIDGpcflWyPDWpMMfZyPqwqRPC2pdPKUe+8UDMHpQRkV0J8Jaie0Q/4HQPCOoH/AJ5D6vQI50ClwccV0n/CHagRx5X130h8H6j6Rf8AfdAHOjp70tdD/wAIhqI/hi/77o/4RHUT/DGP+B0DOdxQK6T/AIRC/P8AzxH/AAP/AOtSjwbf9nh/76/+tQBzePyoxk10n/CG6h/eh/77/wDrUo8G3w/jh/Fj/hSA5rrmmg4rp/8AhDb7P34f++j/AIUp8G3pHMsH/fR/woA5oHNBHNdMPBl3n/XwD8T/AIVIvgy4H3rmL8AaNBnK4xRj5c113/CGH/n8X/v2f8aePBqD715n6R//AF6LoDjSOKBXajwZERzdt/3wP8aUeC7fvdyf98D/ABo0EcXgj3oKk13CeDbQfeuJT9ABT/8AhDrLtcTD64/woGcLjApMH0rvB4Ose885/L/CnDwfp/eWf8x/hQBwIH5UhGM16CPCGmj+O4/76H+FL/wiOm+s/wD32P8ACi6EeebT6UBa9EHhPSx/DMfq9PXwxpQ/5d2P1c07oLHnAT86NhzXpQ8OaSP+XUH/AIG3+NL/AMI7pP8Az5r/AN9N/jSuFjzYIeoFLtIA4616WPD2lY4s1/76P+NH/CP6UOlmn4k/40XA802n0pPLOCcV6aNA0v8A580/WnDQtLB/48ovyouM8x8tqNhPavUf7J05eljb/igqRdMsByLK3H/bMUXQjyrYw6Dmjy2x0r1gadY4/wCPK3/79L/hSHTbD/nytv8Av0v+FFwPKBE3pSiM16t/ZtgDn7Fb/wDfpf8ACg6fYj/lzt/+/S/4UrjPKtjelOEbdMZr1MWdsvS2hH0jH+FPEMS/diQfRRRcDyr7M7fdQn6CnixuW5WGQ/RDXqoAHQYp4NFwPKk0y9bpazH/ALZmpf7G1BhxZT/jGa9QzRRcDzFdB1I/8uU//fBp/wDYGpHpZTf9816Wc+tJRcDzkeHNTI4s5P0pw8N6oT/x5sPxH+NeiUtK4Hng8Nar/wA+p/F1/wAaevhfUj/ywUfVx/jXfmmEc0XA4qPwlfsOWhX2L/4CpB4Ove8sH/fR/wAK7IU4UXA40eDrz/ntB+Z/wo/4Q68/57Qfmf8ACuzooA45PB8+cPcRAeoBNWB4Q6brwf8Afv8A+vXUGkoA5seD4/8An8P/AH6/+vTh4RiH/L43/fv/AOvXR0tAHOjwnDnm7cj2Qf407/hFbf8A5+ZP++RW/S4zQF2YH/CLW3/PeX8hSjwva/8APeX8hW7SUCMP/hGLfH/HxJ+Qo/4RaH+G5cfVBW5SZoHdmCfDMYP/AB8t/wB8f/XoPhyAf8tpM/QVu4pCKAuzBPh+D/nrJ+lINCt88vJ+YrcK03ZzT0FdmL/Ydtj78n6Uf2Hbf3pMfUf4VsbKTbRZC1MY6Hbf3pPzH+FIdCtcffk/Mf4VsEdhTWWnoF2Yj6FbE/el/Mf4VEdAtv78v5j/AArcK00pTFdmGPD1n3Mv5j/Ck/4R2z5O6X6ZH+FbmykKcVQjHGg6eOsch/4HSPoOnEYVJFPrurWKUm2gRiHw7aE8GQfiP8Kkj0CwVcMrv9W/wrWK0m2gDKbQdPP8EgPs1RSaBZiCVl8zcqEj5u+K2SKVY87uOCCKAPOGXk03GDUsgwxpmKRYhyRj0poGOtO7UfzoATvSHnmlpQKACjtRzRQACnDpxSHkUCkB1Xha3t5rWQywxyOsmMsueMCuiW0th0toR/2zFc74RP7icD++P5V0yE0mMBDCo4hjH/ART9qf3V/KiikIcMDoAPwp26mClzQAo60oOKbnFKKBj80lAooAAaXNIaQUAKetFIaKBBikxmnUooGN6U4CjFA4OKBC04CkpwoABThTaWgBTSUhPakJoGFBFLQKAGmk6GnZpCtIAHvS4pAKeKAFBpc8UlFAC0hpaKAEpRSUuaACik60tAC0hpaQ0AFJSmigBMUUtFAwpc0gpaBBSikpaAClFJSigBe1JTh0pDQAnWk70tJQAlKKDRigBc0daMUUAKKWkooADzS0UlADu1A5pKKAHGmk0tNPtSGJRS0UAAozRRQAtLSUUALSUUGgAzRQBRQAh5zTafTcUAKKdSAUtABRRRQAhoFFFABRS0lAC0U0mjNAgJopKKBhRSiigBKQ0ppKAGmk285p1FMQmKTAp1JTAZtprLkVLQRQBAUpNlTbaMUXFYrlKQpkVORSbeKdwsVzHTfLqxtoxRcViqY6NlWMU3ZTuFivtpyrUvl80ojx0p3FY8zlT5iKj2Vfkj+Y59aiMfoKm5dimU/AU3bVwxY6immH8KLgVdvakxirRh9ab5RIPFFxFalAGeTR3oJz2pgFKMn6mkpQcUAdT4QH7qf/AHh/KumTiua8If8AHvP/AL4/lXTKKTGLTqTFLSAKSlpKBC04U3tS0DHUoptOBoADR2oooEJ2opaQUAOFFIKWgYtJS0UCAGnCkApaAFo7Uho7UAHvRSYpR1oGFKKMUE4FACYpabn3ozQAvFOpuRQGHqKQDs0Cml1H8Q/OkEi/3h+dAEopKb5i4+8v50nmxjq6/nQA+lxTBKh6Ov50edGP+Wi/nQA7pTqj82P/AJ6J/wB9Ck86L/non/fQoGS0YqIzwjrKg/4EKabq3H/LeP8A77FAE+M0lQ/bbb/n4h/77FNN9aDrdQj/ALaCgLFiiqn9p2I63kH/AH8FIdV08f8AL5B/32KAsWxS1R/tfTgP+PyH/vqkOtaaOt5F+dAWZod6Ws065poP/H2n5GkOu6b1+1r+R/woCzNM0Csw6/pn/P0P++G/wpP+Eh0sf8vP/kNv8KAszX7UmayT4k0z/n4P/ftv8KRvEmmdpmP/AAA/4UBZmtQaxx4l03/nq/8A3waT/hJ9N/vyH6IaAszXorFPijTv+mx/4B/9emnxVYAfcnP/AAAf40BZm7mlrA/4SyxHSK4P/AR/jR/wltn2guPyH+NAWZ0FArnx4ttP+eE/6f40Hxda9rab9P8AGgdmdDRXOHxdbDOLWX8SKb/wl0P/AD6Sf99CgOVnSmgGua/4S6PH/Ho34v8A/WpD4uTPFk2P+un/ANagOVnT02uZPi7PSy/8i/8A1qafFzdrJf8Av7/9akHKzqKK5U+Lpe1mn/fz/wCtSHxbcHpaxj6uaB8rOrozXJHxXddreEfiaT/hK7w/8sYB+B/xoDlZ1+aTNcefFN8TxHAP+An/ABpp8UX+eFgH/AD/AI0Bys7IGlriz4m1E9DCP+2f/wBekPiTUsf62Mf9sxQHKztc0ma4g+ItTP8Ay3UfSNf8KjbX9TP/AC9Y+iL/AIUByM7vNGRXCf25qR/5e3/If4U06vqBOftcn50ByM77NGa4D+1b/P8Ax9y/99Uv9p3x63cx/wCBmgfId9mjNcB/aN6f+Xuf/v4aX7feH/l7n/7+GgXId6eKM15+by6J5uZz/wBtDSfabnP/AB8S/wDfZoHyHoOaCa8++0Td5pD/AMCNMMsrHmR/++jQHIeh5pNwHUj8688BOeWJ/Gl680BynoQZWOAwJ9qdiuU8L/8AIRf/AK5H+Yrq80EtWFpDRmigQU00uaDQA0ClxRRTEFNzTjSAUAJRRikPWgBTSGl4ooAYaKXFLimAzFBWnYooAZto20/FB60AR45qRF5FGKcvWgR5/JHmRvrSeWMdzVyaP529cnpTNmcDbzWdzSxUMX4mkMJHWruwdPun3pTF7lj3zRcLFDyQaaYMA8HH0q/5IBGRgd+aQxg89uwPWi4WOY6CgetBxS9q2MxKVcE+1JmhcigDrvCKjyLnH98fyro1rm/B5/0e4/3x/KukFJgOPWikpaQwPWgUUuKBAKAeaBS4oAUUvSkFNkkWKMyOcKOpoGPozVT+0bU/8tD/AN8n/Cj+0bb++3/fDf4UCLdFVP7RtvWQ/wDbNv8ACj+0bcj/AJa/9+m/woGXBS5qkNQhz92b/vy3+FO/tCEfwTf9+m/woEXM0A1TOoQ/887g/wDbFv8ACj+0Iv8AnnP/AN+W/wAKALoPFANUzqEP/PO4/wC/Lf4UDUIcn5J/+/Lf4UAXaB3ql/aMP9yf/vy3+FKdSi7Jcf8Aflv8KBlw8UtUf7Rh/wCedx/35b/ClGoJ/wA8bnH/AFxagC6a4LV5ZBq10BI4AkPG412P29CR+4uv+/LVxWrnOr3fBx5h60FRIPNk/wCej/8AfRpPMkP/AC0f/vo02jFBoOMkh/jf86Te/wDfb86SjHPvQApLf3m/Ok59TW1f2ezTUHk7WgCEuMfNu65+nFMnsY59QuQd8fzEIQAFGFzigm5kc+9Fat1bRTrGU3iRLeN8BeCOn5803+z4OG3ShfLkYqcbgVoHczcUmB6VqS6fCP8AVGV2EiKVwMkMuePeq93arHPAsJYiZQyhuSCSRjP4UBcqY6cUm3nGK3dStWcQKkakRSeSApHzDA/qDSpGsOoJNDGojMUhV1+6SAegPpQFzBwMZpcY7VsXy7NHaPuJVfP+9u/oBS26k3Gktj5dpBOP9o0Bcx8A0n1rUaztxDuXzPM8pJskjHLYxipbmzga4uJGLlYpHEhJA4C5X/CkFzFxQcnrWulhbfaYYX37tyBsHhwwye3GKaltazxSeTExfcwAZyMADscYNAXMrBHagc4raYRR2khki81cQFiSc4I5xVXULaK0eGJR87MXJz/CT8tMLlaS0uIU3yQyIvqykCoq6HU3idr1IWlZ9yrKHb5VXIO5RUL2tvHd+WbWQ7S4TCnDgDgnnJ/CgLmJSitgWcaPLuhWRt6hkjBO1SMk84wfr0psdpH9iUyQxgZjZHGckFsHJzzxQFzJxTpI3jC7wRuXcM9xWtJGkkl2ba1haVJvL8vHATn5v/r01hHJZqjqjbLIsG77gx6GgLmXHG8sixoNzMcAUzGKuWCNDqkCSjawcZB7VbkMP2VkCRD/AEZHBwM7t2Dz9KAuZBFGK3pTaNK29YVVLrauAAMbe/tmoh5MlwlvP5KyyxMsjDACtnK9OO1AXMbFSm3lVCzLtAUNzwcHpWvDJBI0774BCS6bCFBwFwpyee1NmuYpoy0kkbr9niAGRnIYbh9aQXMbBzQfet0XVuLlS8kJYO5jZcYWPacA/j2rPvmFysDq6syW4MnIznOPzoC4y2sJLiESb40DNtQO2Cx9qr7TznscGtLTpofsvlTzw+Xv+eOVeg9VPrUck0Z0+NIbgRIgIeI9XO7IPvxigLlOWJo5HThtnUryKQowXcVIHqRWvNewl52imjXMpYhgcSKVAxx15ofUISX3vvjAhKpjjjG6gLmT5b7lXY25ugxyaQIxbaASemMc1qfao/tMpe88wyI4jfDYiycj3/Kqwmjk1LfNLhSeZEBXnGM+vWgdyuIJSxURPuHUbTkVJaWclzcrFtZQW2sxU/Kfer02oReROqSku0USAgHkqeetSrqVsbsSGZ40S4aThT84IA/pQK7M+xtFuXmEkhRYk3Eqm4nnHT8aR7QtKVtVkmAwCTGQcn2qTS7lLeS4LStCZIyqyKCSDkHtT3ukCTKbmS4Z2jbewIJwTmkPUrJZ3DgssEhVc5O3pjrTzZSsyiFGfKKxyMYz0rWjmW4drnbKsarPhivykHOMnsfb6VnyX8bwsoVwTFEnPqp5piuyv9kuMSHymxGSG9iOtKtlcP5e2M/vCAvI6np9Ksy6jFIZG2yK3mO8ZXHO4YwfSlGpxi4hn2y5BQyICNp2jHFId2Qtp0w2oEzKSwwCCOAD1zTTp8+4ghAoQOWLjbg9OakgvxEsYMZOwyng/wB9cCn284uY/s5RfLESqQZFQ5BJyCfrQGoyyst2qraToSeQVVsZIUnGadPZO020W32MIm5jLJkYzwc4omvEj1mW6QeYmWxg4zkY61WtbjyhKkiGSKVQHXdg8HI5oDUmGnzGRU+UFpfL698Z/KnJYSNCHDx5ZGdVyckA4NOj1Nlk3vCrESiVQCRjjGPyApgvJBs2oBsiaMc/3iTn9aA1Jnsljs5CzoZRKqkgn5Mg5BpyWCCKVpJRgQ+YhAODzjnimHUWJ3LAgYyLI5JJ3MM/zzTDfMVZPKXY0Xl4JJ43bs5+tAak0+nf6QyFkiXKovUgsQDimR6ezRgtKqOwfCEc/J1obU5WlLtFGxLK6g5wrAYzUKX067MbWKb+SOTu60C1K4o9aUA4oxxSGIKcKAKMGgDW8Nv5d9K21nxEflQZP3hXR/bD2tLoj/cH+Nc/4X41GT/rkf5iurpkS3Kn2yQ/8uNzn6L/AI0n2qbtYz/mn/xVXKSmSVDc3Paxk/GRf8aXz7vtYn/v6tWqKAKfnXuf+PIf9/hR519/z5p/3+H+FWzRigRU829Of9Fj/wC/v/1qPMvv+faL/v7/APWq3igUAVA99/z7wj/tqf8ACjdff88YB/20P+FW6Q0AVM35/wCWVuP+2h/wqWIXO4+cIgO2xiT/ACqYUh5oAKKKKAGmilooASgilooABTlHzCkxTl6imBx0qYkf6mmhCPqatzRkTPkEckZ/GkAycDA9c1g2alfaQMbcUpiIGSCuectU4QgjC5P160bCW5AB9zSuBXCpgDk++KdjA25z7EYxUxXGDnnv6Uh3EDilcDh6KSiusxFpV4PNJ0ooA67wg263uD/tgfpXRCuc8Hf8e1z6bx/KujFJgKKdTaXNIBaWm04UAFOpuKdigApQKSnCgA6UCkxSjigANJmlNJQMUH3pc00dadQIO1LiiloATJpaSigBc00kmlxQBQMQD1pwGKXpigUABHFcDq4zq93/ANdDXoFVX06zdy720bMxySRyTQNOx59tpADXoH9mWP8Az6Rf980o0yx/59If++aCuY8/waACDnFeg/2ZY/8APpD/AN8Uf2bZf8+kP/fAphznCG5nMkr7/mmBD8dakF9d7mbzeWJJO0ZyRg9q7j+zrIf8ukP/AHwKX+z7PP8Ax6w/98CloHMjhGvLpkVPNO1QoGAAcDoM0PeXUhJeTPDLwoHB613f2G0x/wAesP8A3wKX7Faj/l2h/wC+BRoHMjghd3CtkSEHcG6DqBgfpQ9zcSTJMzkvH9w4HFd+LO1/59Yf+/YoFnaj/l2h/wC+BRoHMjz1JZow2x2XewZiO5HepWvrx+s7YAIAwABkYPFd99ktj/y7Q/8AfAoFpbj/AJdof+/YoDmR56808iFHkZlOMg98DAp8dzdRQNDHK6xt1UfrXoH2W2P/AC7xf98ClFtbgf6iL/vgUBzHnfn3GMeY2NgT/gI5ApWmnfzd0jHziDJ/tfWvRBBB2gi/74FL5MWf9VH/AN8igOY86M9yRGPOkIj+4Mn5fpTVacI0aySBX5ZQxwfrXo/lx/8APNPypcAdFA/CgOY85Tzw3PmMpAVhkjIHapLhZ7qcytCwOAAADwAMAV6HQMjpQHMedG2umZmKTEnqcHml+yXbEN5MxI6Haa9Gyaw77xLFZ3Dw/Z5mZSRngD8KA5mzlhp94c/6PNz1+U07+zb04H2ab2+Q10lp4nW5uFiFnNljjKnNdBmgOZo88/sq9P8Ay6Tc/wCwaX+x7/8A59Jv++DXoVBNAcx582kai5Ja0mJP+xSjRNQJ/wCPSXH+7XcXV5b2SK9zKI1Y4Ge9VDrum5/4+l/AH/Ci4XfY5MaFqJ/5dJPypw0HUT/y6P8ApXVf2/pv/PyP++T/AIU9Nb06QjF0g+uRSuO77HJjw/qX/Pq35j/GnDw7qX/PsfxZf8a7aOWOVd0bq6nupzTLu6is7dppiQg6kDNFxczONHhvUv8An3A/4Gv+NPHhrUsf6pRn/poP8a6D/hItOx/rX/79mpLfXLK5nSGJnLucDKkUXH7xzf8AwjWo/wDPNP8AvsU//hF9RP8ADF/32K7B3WNC8jBVHJJPArHuPE9pGxWCN5sdx8o/Wi4k5PYyB4X1D/pl/wB904eF771h/wC+quf8JU2f+PTj/rp/9arVv4mtZCFmjkhJ7/eFK5VpGUPCt9n78I/4Ef8ACl/4RW9/56Q/99H/AArrYZUmQPGwZD0I71m6lrkOn3XkSRSO23dlcY/nQSm3oYv/AAid5/z1h/M/4U4eE7o9Z4R+f+FXf+Eqtsf8e0//AI7/AI0h8VwY4tZfzFFyrSKo8J3H/PzD+v8AhS/8InP3uYvyNXrDxEl7eR262zrvONxYccVuUEttbnLDwnJ0N2gHspp48JHveD/v3/8AXrpqWmLmZzQ8Jr3vD/37/wDr0v8Awikf/P23/fv/AOvXR0EUBzM54eFof+fqT/vgf40f8Irb97iQ/gK6DFBoDmZhDwtaf89pf0pR4Ws8/wCumP4j/CtwUopBzMxf+EYsv+ek35j/AApw8NWQx88xP+8P8K2DSimF2Y48NWX96X/vof4Un/COWI/56H/gVbJpKQXZkf8ACPWP91/++qcvh/Tx/wAsyfqxrVooC7M5dC08dYM/8DP+NL/Yenf8+3/j7f41oUZoFdlD+xtOHS2X/vo/40v9kWA6Wy/mavUUBdle3sba2cvDCqMRjI9KsGkpetACUlOpDQA00ClxRjFMBKWil7UANpaKKBBRiiloGNpAKdikFACYpKdTaACiiigAoopRQIKUdRRSr94UAc26Znk5GN3SgRfNnrViZGEzlR/EaUbT945PoTXMzZFcpv8AlwMGgQnO0AYParYWM5VVAPekVAScHpxn1pXHYrhSCCAoA65FIR2O0Z7k1Z2qvL4Y9MDmnGIY3Dp7dRRcDzLNLSUda7TACaUUUCgR1ng0/wCj3H++P5V0grm/B/8Ax7XH+8P5V0YpMBaXNJS0gFHNKKQUooAdSim06gBaUU2lBoAWiiigBaTqKKWgBKUUlLQAopaQdKWgBvenCmnrThQAYopTSUDAdacKQcUtABS4pKWgAoFFA4oELRiiigYUlLSUAKKMUDiigBRRRS5oABRSUtABRRRQAZpKWkoAKKWgUgExUcc0ckjxo4Lp94A9K5/xBrrRu1naEhgcSSensP8AGr/hqJE0mOQD55CWdu55NMdtLmtXEeIZjea0Yk5EeIwPfvXYXlwtpaSzv0RSa5Dw3bm81YSyZOzMjH37frQVHuGhytp+uLFN8uSYmHuelduRXGeJ7Y2+qLOnAlAbPuOtdXp1yLyxhnGMuvIHY96QS11FuLuG1aMTuE8w4UnpmpwQRkdKz/ECK2jXO5c7VyPY1heHdVuVdbZ1eaHpkDJT/wCtQTa6Lvi7Jsrc/wDTT+lcsBzXU+LR/ocH/XT+lcuBSN6ewU6tfwxGkmosHRWHlnhhnuKq6vAsGqTxxjagOQB24oKvrYTS76SwuVdWPlk4dexFdJ4ibforkcglSPzrkdtdTqOW8MJk87E5/EUEyWqZygFaOhD/AIm9v/vf0qkErQ0Vcarb/X+lBcti14pu3kultFOI0AZh6k9Kw8Vp64pOsTk+o/lVIpikKKshfsVx9lNz5TeT/exxUGK65AJvC5WMZPlEYHrXOCxucf6mT/vk0BGV9zS8LXLJePbljsdSQPcVB4pH/E2B9Y1/rU2h2lxFqkTvC6rg5JUgdKb4nH/EzX/rmP5mgn7ZiYpMVJiuk8LQQyWkxliRz5mMsoPaguTsrmRoIP8AbFucdz/I129MSCGM5SGNT6hQKkpnPKV2IaUcUUEUEhRSmkoAOlFBoFMAoFLS0AJS9KSigBM0UGlFIApKWg0AFNNOpKAEo70UtAAKKKWgBKSlNNJoAKKBRTAKMUUooAKKWkpAFFJRTAKKDRQAhoxQaKAExSU6m0AFKKSnZoAWlHUUmaUdRQBmHAncBgWLHg9R7YqN4xgjduOeqjPNTyRr50mBlmJz7URRqGKxAcLzk8iuR7myIU5XkbQeKVQA3CnHTAqdY9mS+GPYDj8qdEN+cjn0pDI1VeoAyPWlZdwPc9c46VKcBsMuDng9qVlULyCSeeKQHkYA6UvTkUgNGa9A5xc9MUvQ03NKDQI63wgP9GuP98fyrox0rnPCBzbXA/2x/KuiFJgKOKUUUUgHUUgpaAHDpS5zSCgUAKKWkFLmgBRRSUd6AHUUlGaADvSimk5pw6UAKKKSloAPc0UHiigBaUU0U4UALRSZooAWlpBS0AFAopKAHdKBR2ooGFFFFACZpaKMUALQKKBQAUtBooAKTFLRQAUlLSUgFoFApaYHL+MVVfsuFAyWJx+Fanh3/kCW/wCP8zWX406Wn1b+lanhvnRLf/gX8zQW/hKPi+68uzitlODK2T9B/kVV05m0zw5NfK2yWVwE49On9az9cuGv9cdE5CERJ/X9a1NXj8y60/R4+FTBf/P50D6EMksusaDNJM4ae2fdgLjirXg+73RTWrH7p3p9O9KqLY+JHgK4tr1MY7Zx0/z61j2bNpGvbGOFjkKH3U0g3Os13/kD3X+5WH4OP+kXI/2B/OtzXTnRbrH/ADzrD8G/8fVzn+4v86YlsXfFn/HlD/10/pXMAV1Hiof6DD/11/oa5oLmpNqfwl/Q7uKyu2lmyF2EDAyc5qC/n+130s6ghXPAPpTYYHlbbGpYgZ4FKEwcd6RVle41IyxAAya6fVYjHoAi7qqA/mKztKuLeCZfNgXd2kznH4Vr6382lyfUfzpmcnqjlVSr2kDGpQH/AGqrKtXtMXGoQH/apFy2JPENqUvFnA+WQYP1FZeziu1nhjuIjFKuVNc/e6RLb5ePMkfqOooZEJ9GU7O7nsmzC3ynqp6GuhsNWiusIx8uT0Pf6Vze2jGKVxyimdqPWuV8TL/xMl/65itLRtQaVhbTHc2PlY9T7VR8RjOoJ7xj+ZpsiCtIwivFaOl6udNheMQ+ZvbdktjHFVWTFNWB3+4jN9Bmg3dmtTo9M1xr69WAwBAQTndmtquV0C3lj1RGeNwu08lfauqxTOeaSegUtJiimQL1oPWkopAFFLRTABRmgUlAC0GiigBDS9qSloAKKKKQBSUtJQAd6WkooAWikooASkNLRTAKKKKACiiikAtNpaKYCUUUUAFFFFACUYpaKAEpKU0EUgEoopaYBTh1pKUUAVmQ725B5zTNpMm35snqccVM2N7gDLDmndACR9a43ubIh8sGQAqTjkEdqcrKvGetPSRGUbDuU+lDqMrgBsHnIpDuMxJ5p34KU/bnv2x1p47A9SO1BUemfekK545QKQdKWvSOcDSjigUgpAdb4P8A9Rc/7w/lXSDpXN+EBi3ufXcP5V0YPFJgLThTadSAUUtJSigBaMUlLmmAp4pRRSUgFpaSgGgANLRRQAGjpRR6UALRnFIKdQAdaOaBS0AJigmloNAADxS0gpTQAoNFIKWgBaKSloAcaaaWkoAWlpKSgYtFJmloAWgUnWloAWigUUAFJS0lAC0lFApALS4pKM0Acx40PFp9W/pVnTrn7J4VWfuiNj65OKreNOln9W/pWde3Wzw9Y2g6uS7fQE4plrVId4YtvtOqedLysQ8xifWp7W1n1zUru7hn8kK+FbJzj0/Kqdg1/bQOtvbFo5xyWjJ3Cp7efVoGzBYrGT1KQGgpk2p6TdWEK3jXhmaJgRknI596j8SRrN9m1CL7twgDY7MP8/pTri41udAstsXXOcNBkZqtcjVZrQwy2xWBDvwsW0D3pAjda6+2+EpZCfmERVs+oqh4N/4+bn/rmP51S0q5c6ff2Q53xF1HuOv6Vc8GH/S7n/rmP50xNWRp+KBmxh/66f0Nc4q10fibJs4v+un9DXPopxUs0p/Ca3h5cXzY/uGotVjA1SYYx0P6VP4fGL0/7hpmqr/xNJvw/lS6C+0Uwtb12N+hDPJ2L/OsdUreSEz6VHEGAJUcn60IUjAEZI4q/pltKLqN9jBQeTitW3soYBwu5v7xFWadiXMgme4WQiKEOvqWxUElzeICTbcexzV6jFBBlT2KXdr9oWPy5eSQOhrI2fLnFdZjIIPesa8014svF86fqKTRpGXQoWZ2XcLDqHFWvECZvkP+x/WooIz56YH8Qqxri5u0/wBz+tLoV9oxmWt7w5xbzf7w/lWOV9quaffixjkUxl9xzwcUIqWqOkzS1iprwZ1UW5BJx96tmqMGmtwoope1BIhpBTqTFMBaKQcUmeaAHUGiigBRRSUUAFFFFABSUoFJSGLSUCloASijFBoAKDQKDTASigClxQAlFFLQACjtRRSEJR2oxRTGFFBooATFBpaSgAooopAJSUtJQAUtJS0ALSjikzRQBEyBZmOOW96cykggHntUpHoaavzZ49q5Hua3I0QkBiMHHXpUgUgdyPQ9qdkUpwRjOKkVyMrlvoaUAAn1PWlIJbpwO9NQhhkcD3GM0DPHBikpTxRjivRMBKcKTtQKYHWeEDmC5/3l/lXSCua8H/6m5H+0v8jXSipYDhRRS0gCnCkooAWjvRSimAvalpBS0AFFKKQ0gFNJSiigApKWloABS0lOAoAKTFGaKAFpRSCjtQApFFA5oxQAUo60UUABopTSd80ALS0lFABQKKWgAxRRRQMBS0lLQAoooooAWmmlooASil70hoAWg0lLQBz3iu2e4Wy2DJ8wp+eP8KwLkfbNVWCHlQVhj+g4/wAa7HWrhbXTJpTtLKPkz/e7Vy3h4RQXRu7lgscIAyf7x4FIuOxs+JSLLT7aG3kkjcMETaxHAHNR6ZJc6frX2O6uHkWaMMpds8+n86jll/tjxJbx7GWKAbsN7c5/lVzxPCywwX8Q/eWzgk+1MPIZrskt3qNpptvK6MTvkKEggf5zUXhpmS8vbS5d3lTj52JyM4P9PzqTQAb6+u9UkXG87I/b1/pUOpFtN8Rw3UaM4nXDKvUnof6Ug8jGkU6VrJXtHJ09VP8A9Y1v+G7I219euP8AV8Kh9Qeay/ETw3breQHO0+VJ7HrW34bvRPpaK7YeI7Dn07UDew/xIM2cX/XT+hrCRa6PVJrIbIbxiMncAAao+Zoy/wATn86VgjNJWF0MYuz/ALhpupLu1KX8P5Vq2sFvGqSwrtDLkEnsae9rBK5kZMse+aLBza3MqztTPIF6AdTW2qBECqMKBgCmxRRxgiMAU4MOeRx1oJlK44UtNBDD5SCPak3pg/OvHXnpTJHZoqPzos/6xPzFSggigYUZ4pnnRmTyxIpcfw55pstxDC22SVEPXDNigRELFRdiZeFHOPeqesLuuUP+x/Wr/wBttuB58ZJ44YUqPb3G4oY5SvBxg4pFKVmc60dROpHauhN1YK21pIA3TGRUsr2sEXmSeUqE/eIGKVi/aHMRqfNTj+IfzrsKgTyHjEqLGUxncF7U63uIrlC8Lh1zjIppEylckxiloopkATmiig0AFJS0GgAPSijrRQAUUUtACYopaKAEopaSkMSiiigAooopiAUUUUAFKaQUGgYdaKSloAKKKKQAaSlNJQAUUCimAlFBopAFFIaM0AIaKU0lABRQKXFAAKWkpaAFIOc54pGB6gcg1IcYOabng5rke5omIMM2SfwoIYZyeP50AYbv0pASGwoJGM5qQHDikOcdaXqaQA5OaAPGSaXpSUtekYhQKT60oFAHV+Dz+5uf95f610ormfBw/d3P1X+tdNUsB1LSZopAOFKKTpS5oAKWkFLTAUUopBS0gHCjFIKdTATFJSmkpAFA6UZooAUUp5pBS0AN70+m04dKAAUo6UUdKAFoPNIDS0AAooooAMUUvWigBKWgUGgAozR3o7UALRSUCgBc0UCigYtFA45ooAKWkpaAE70UUhoAWlpM0A0Acx4stJ9wuEd2gbG9M8Bh0NVP7Mmk8Oxyw85cyOo6kdB+XNdhJGksbI6hlbggjrUNlaLZQeTGxMYJKg/wg9qClLQ4zTNVexnRpI/NVBgdmA9M9x7V0i67pl9A0MkhQSKVKupp2oaBaXrFwDDKf4l6H6isiTwrcg/u5onHvkUDumaNnqml6ZYRwLcrJsHOwEkn1rF1bWjezZt4TGMbd5PzY9vSrMfhW6J/eTRIPYk1q2Ph60tSHlzO49eFH4UBojJ07SJZNFunkG0SLujU+o5zUPhrTXu7kTOGWCMgn/aI6CuxkjEsLRklQy7fl4IFJbwR20KQwqFRRgAUC5jG1zd/a1kUUO3ZT35q/bteNMqz2cMcZzkqQadd2H2m8guPMC+V2x15q5QSYdnF/al5cPcyN5cLbFiU4AFOVDp+sQ28MjGCcHKMc4qzPpWbhp7adrd2+9gZBqS001YLg3EsjTTEYDt2+lAFbw7/AKi49pSKhTm81j/rnx+VWjpBWeR7a5kgEhyVHSprfS44YZkEju0ww7t1NAGPp01xplrHOwMlpLy2OqGprdklXWHTDKy5B/Otm2tEgtBbZ3xgEfN3FV4NJit450jkbbMNp4HH0/OgCrpOm2dxpcTyxAswOWyc9aTR7jyLe9DuWht3O1ie3NWE0SNIxGt1chB/CGwKlfSrc2YtELRxZ3HaeW+tAGBHdeVcLqPmAyvIS0XotdFNbW13EZ3iWQsnysfSpZLWN7YwbQFK7cgDOKS2tVtrbyEZinIGeozSAzdBtbeaxEjxKzCQ4as+GSSPTdSaIkN5gBx6Z5ro7KzjsofKh3Fc5+Y0yCwgt1lCAkSnLhjnNAFazsrA6ahMcbKUyznrnHPNY29j4fuUBLRLMAhPpmtv+xbM/wAMgU/whzirEtjbSWotjHiIHO1eKAMpGn0dQGzLaSLwe6kirXh3/kGD/fNaDRI8JiYZQjGD6U23to7WLy4V2pnOM5oAnzQKSlHSgApKWigBKOtFKKAEFLQaSgBwoptOoAKKKQ0AFIaWkNIYUUUGmAho7UdqKBCiiijPNAC0hpc0hoAMUUUUhhiilpDQAGkopaACkoooASig0dqAEopaOlACUhpaSgApRTacKAFoHWiigBWUKPqdxowc56e1OAAJ9OtLng54xXI9yxCQTjH0pMnHpSjB5FBHepAX0qMknJGDSBtrFT/F93PT6U/A68UDPGKU0lFekYi0oPFJSikB1Hg4/JdfVf6101cz4OHy3P8AwH+tdMKTAdTqaKWkAtOxSCl7UwDFKKDR0oAXFOpoNLnigB4opF5FBoAQ0lFFAAKO9FKDQAUtJSigBaO1AooAUUpHFItLmkACigetGKAClpM0ooAKU0UdqACjFFFACGlpDRmgBaWkpaAAUtIKXGKBhSUtHegBRRSUtACYoI4paQmgBKKKXNAC0lYWoa69rrEdsiKbdSqzOR90t0rQ1e9Nhp8kyANJ92MerHgUAXaWsSHVp5fD11dEKl3bhldccBh7VRi8QXbaHNMxT7WJVRcLxhuRx+dFhHU0Vzdpq95LBpTu67rmdkkwvUA1oXd7NFr9laIwEMyOWGOpAOKLAalFZPiO8msrWBreURF5gjOQDgEH1qla6jdJq1rbjUIb5JiQ6ooyg9cigZ0gorlG1e//ALIMvmlT9raN5gmfLTjtVqxvbkxXrLqEd5EkJdJAAHVsdxRYR0NA6VyNlqBnt4mn1+SOV+qeTnBz0zitzxDPLa6JPLBIUkXbhh16iiwzSpa5zSJ45byM/wBtzXBClmiZCARjmrP/AAkUYQTm1nFmW2C4IGM5x064oEbVLWdHq8ci6gVibFl15+/wTx+VV/7f3vaRw2cksl1D5qKrDjrwfyoGbVFYaeJIzZ7/ALNJ9p87yBBnkv8AWobfUbo6/dGeCdPKtc/Zw27JyOR2OfWiwjoTRWCuvzySyW5tBHOYWkjAlDdB0PpVG01C5mtdKe6EhMlzhXWXG/nuMdB6UWA62isVtcndbie1svNtbdiryeYATjqQKT+3Jri+FvYWqzboRMrNJt4PrQM2s0hPNUtI1D+0bEXDR+WwYqy5zyKyNMsItat5729kkaWSRlTDkCIDpgUAdN9KKxJ7u402wto47iCcnIM874HHTgHJqsPEdw2lR3KQRNKbnyCuTtPGciiwHSUtYf8Aat7bXctrexW4k8kyxsjkL9CT/niq1lrk91ePZzNbyB4GYNDnCkA8ZPWlYDpAwYAggj1FIZE5+deuOvf0rk9Ov7/TtBt7rZA1mr7SvO8gsefSoryYS2tziJE26kvK5+brycmnYDsQ6nIDA7euD0pwrj9RmlNprIiEcQS5UOVzlwfxrS/tO60+48rUHiZDbGWNo1xkjtRYDezmoPtlt5/k/aIvNzjZvG78qg0yWefSY7i8dUkkQsSBgKD0/SuZaz+x2W64sxNAH3/bLaT5sZ60AdluG7GeeuKcK5kPO3iWSaK6QR/ZRIC448vjj2+tNtNYvG1C1i+0rMlwSpIhKqp7bSetIDqAwOcEHBwcdqK42yvLvT9PuZY5g3mXZiGUzhu7e/0qzLq9/Ba3a+Y0hjVWjnaEp3AIIP1osB1NJXPiTVf7ShsjfR5nh80v5Q+TrwP/AK9Vv7bvWsbaPfiWSZo3lVNxwuOi+vNFgOpNJ6muWn1XUYdOucvIGilURzPFtLKc8EVLePfw3r2Ut6ZFntXkJ2AbSM8D8v1osB0UciSxh42DKehByDT8Vj+GEdNGhZpS4fJVSPuDJ4rYoAKSg0UAKKOtFHSgAopKKBi0UUlAAKKWkxSATNFLRTASiiloASg0UUAJRRRSASlpKWgApRSUtAA5Iwc49P8ACnk9MUwkAHvSKxJPykYHeuSW5oP6DPGaP1po6fWgfLkbtx60gGSEoNzMNoPAxQACS2SAewNOPKYNV2cxAAkPkEkAdfpQUeR0vSkpeor0TnAigUgNLnBpAdT4O6XX/Af6109cv4OOTdf8B/rXU4pMApRSdKUUAOFOGKb0oFADuppTSUtAAKWkIooAVTximXDmK3lkHVELD8BUgqOeMy28sYOC6FRn3FAFMapAkMTS7vMeESlUQtgEcn6VN9vhMwiQSSHaGJRCQAemTVePTZVUjen/AB5i37/e9fpTV0+dZrZlMaeUqq0iE7mAHII6GgAi1Mz2nnCNoMTCP51JyN2Pz/lT7fVQ6TPNDJGsc3lA468gD8eaYunTGBoWePYLgTIRnON24g0r6bM0VzF5qBZJvPjJByGyDg+3FAD7/VPs0c3kxNJJE6KwxwN1ObUEimm84uqoiER7fmyxIx15NRvpc0sN35k6GW4dH4XCqVxx+lOm0x7h5JXmCysseCq8BlJOfpQA86rFHDM80UsbQ7S0ZAzgnAI5p0eoCRJv9HmEsOMxYG4g9CKhl0yS4WczzKZZgq5VcBQpzirBs5BPdTRTbJJ1UA7c7cfzoAmvbj7LZyTYyVXgep6AfnWZJe3I0e5MrgXdu4Rygx3HP5GtG8tFvEijlb92rhnX+/jt+dVJNGh/fLA3kxzIAygZ5ByD1/CgCaTUhDdxwSQuFkcIr5HJPtnOKrWWpSIGFxHI0ZuXjEpIwPm4GOuKcdHBvPP81cecJsGPLZ9N2elOj0lgdr3JaDzjN5ezBznOM+lAEiampvvszwlGYMVO4HOPUA8VFFrLy+TsspD56lo/mHzY6/Si20cQXEcnnZEZcgBACd2ep79ang01Ivsnzs32ZGUcdc0ARy6uFsYrpIcrIpY7pAuMduepq0t2jWIuzkR+Xv59MZqmdFTyoUWdlMaMmSgbIJyevQ1ZawRtOSzLtsUKpP8AeA7fjQBU0u9mZLiO7mXzAgmVjjCqw6fgaq6NduZRJLNKMgRusjZLueQwHYYrRk0q1d9yRrECjI6ooAYH1qH+xlM8U73MjSxYEbbVGAPXjmgCK0v5YtSuhdS5gLuqZ/h2gEj8Qf0qTRJriWa6+0OTko6qf4AwJx+WKnl0m3mjkRyxDzed9D6fSrMVskdxPMud0u3I7cDHFAE1KDSU7FIABpaSigBaOlIKWgYUtJRQAuabSikoAKa7FUZgpbaM4HU06loA5VNEvr2xuJZLjyWumMjwmPnIPAJ6ipWtdR1YWEMyS2wgXdJIy5BccD6//XrpccUop3EctLpd/avfxIXukvISS4XHzj2pkWiXf9qWbGNhB5cbyjsHVcYrrKKLhY5eLS76PSbF1hzcWk7SeUxxuBNW4re91DV4ru5t2tI4YmQfNliSCOPzrcNGKLgYN9obeTCkMk9yPPRnEz7gFGc1NJpkljq0V3psS+U/yTRDA49RWweKWlcDnLbTdUtbRvIKhhcu7QsRiVTjvSwaVeS3c91Jbw2m6Bo1ijOdxI6mui60tO4znLK11e0tYoBp9k3ljG92G41qa3ZzahpEttHtEr7ep46g1fpaQEEdpEtqIvLRSY9jFQAemDWINH1JtPGlO8Asw2TKCdxXOcYroqB1oAwH0e/hlv47N4PIvFxmQncvGMVNYaPPbX1hO7xlbe2MT4JyTz0/OtqlouBzv/CPXKmWWOaJZ/tZuIs5Ix6Gll0W/uprqe4uYUkng8r93nC8g4+nH610BoouI5+y8PzwXkM0jWyBI2jKxKRnIIz7nmi30K8SGyhlngMdpMJF2g5Izkg10FFFxmIdEu4kuba0u40tLhizBkyy56gVZstIFnqf2iNx5QtxAqd+Mc1p9qKLgUdI086baGAuJCZC+QMde1U5NCkWSX7DfSW0Mx3PGFDDPfHpW0aKAMR/DiJ9lNnP5LW4IG9A4Oepwe9U9R0SW30+OCKSSfzL0SFlT5lyOTXT0uaLiMObw8t00z3t5JPK6bEfaF2AHPQdafb6CYriKeS8eR442iA8sAbSMDAFbNFAzCi8NqtvFbPeyvao28wlQAxzn8BUz6BC6TKZnAluBOcKOCM8frWvSUAZkuiQSRX0ZkfF4wc4A+Ujpis/VdMnuzZWHlzTeW+57pwANp6iujooAQopQx7R5ZG3b2x6VkHw3bEGP7Tci3JyYA/y1sUtIDMu9Dtru4EpeWL935RWNsBl9KbDoNvDLA/2i4c27ZjDMCFHpjFatFAGV/wj9nmb95Pslbfs38K2fvD3pw0K2MM8css8rT4DyO+WwDwBWnRQBWNlD9uiu/m8yOPy154xVY6JZ/ZfIAkGJDIrhsMrH0NaNFAGb/Ydn9lktyJGEjh5HLZZiOmTViSxglu1uZFJdYzGOeNp6/zq1mjFAFXT7CDT42S337WOcM2cfT0q3RRQAlFBooAKQ0oooABSUZpaAEpaWk70DCg0GjtQAmKU0UUgEpKU0lMAooooASkpaSkAClopaAEoFGKMZpgI7jOPfHFJubAOzj0J5FMuN2eFyOjc44pFdThVLNxwSa5JbmqRKCzMCRx6ig4Z88E+uOn41FvCDnav6mkDKPunH0HBqR2Js84H61FJksDkHHtTGfGdzD2OaYZDuwMHjpQM8npaSivROYWigGkxQB1fgwYF0f8Ad/rXUAVy/gw5W6/4D/WupHSpYARRjFLSUAApw5ptKOKAH0U0GnUABpRSDrTqAFopKcOlACdBSGlpDQAUUUUAKO1KKSlA5oAKWko70AKPWlooBFACbaXFKKM0AIKUUUGgBaSkzS+lIBKWjvRQAhpaKSgBaUUgNLQAtFFLQAgpaKSgBaKKDQAUU3NLnmgYtFFFAAKKOtLQAUUZooAKKKXtQAhoopaAEpaTGKUUAFLSUooAWkoNIDSAWlzSZoJCjLEAe9ACmikBBxyCTzSI6tnawbHoaAH0U1pY0yWdQB1JPSgMrruVgV9QeKAHUU2J0ljWRGDKwyCOhpI5UlBMbBgrFTjsR1FAD6Kimnit03zSpGucZdgBmkjuoJIWmjmjaJc5cMCBj3oAnFFQC7tmtvtInj8n/npuG386bNf2kESSTXEaJJ90lvvfSgCyKKqzahZ28ccktzGqSDKEt94eoom1Gzt445JrmNVkGUJP3h6igC1RimxuskaujBlYZBHIIqtdanZWkoiuLhI5MZ2n0pgW6Mc1Bc3ttaiM3Eyx+YcJnuaSS9tormO2eZRPJ91M8mkBP3papPqtkl4LVrhRNu27cHr6Z6Uj6rZR3X2d5wJdwUjBwCegz0zQBeoFUf7Wsftn2UTgy7tnQ43ememavYoAKDVG11izvLgQwSMznP8AAwHHXnFPGo2z6g1ismZ0GWUA4H40AWqDVW31K0uWnEMu8QDLkA479PXpUVrq9reswhL4Vd5ZkKjH1NAF40oqja6na3cc0sMn7uE4ZiMDpnNP0/UINQjeS33FUfYSwxk0AXKKrX15HY2puJQzKCBhBkkk023v0ltZbiSKW3SLOfOXacAZzQBaorOi1q1k09r3EixqxTBX5ifYUsmrRJZ21wIZpBcnCIgBb+dAGjSEVRuNVitbFbmeGZN2cRlfm4p11qH2e3ilW2nmDrv+RfujGeaALmKKis7hLu1jnjzscZGetVrrUfIuzbJazzOFDHyxkAGgC9miqGo6rDpzxJIrs8n8K9h0yadPqMcN/FaFJC8hxux8o/GgC7R3rLvNXezY77GYpv2K4Iwx9qn/ALRT+01svKkDMCd5GBwM8etAF00lZ82qNb3iQy2cixSSeWkpI5OcdK0KBiUtFFACUGikoAKKKKQBS0lBoAU0CkpRTAgnYLN1IJ656Gq7PglQHAByAoxipbhiLhlKho8DPqKrSu2MHIGc5zXLLc2WxKJMk5XJxx60kjbi37wjIHAPFQpK7dRyeuRg/nSHAbKZXPXgUrDJDKoGSPl9qCMjOPfAOM1Buj27Vzuz16UwyY44yOuaAPNqKKDXecwCnZ4ptOFAHUeDOl3/AMB/rXUiuW8GdLv/AID/AFrqBSYDs0UUCkAtGOKBTh0oABxS0gp1ACUtGaUc0AApJJBHC8h5CKWIHsKdUVypa1lVRklCAPXigCrb6j5hg86CSETgeWzEENkZxx0NB1FP7Oa8EbbVYrtzz97bVeGK4uIrCB4HhS2Ks7PjkqOgH1qI21ybJtOEB+aUnzcjbt37s+ufagRdTUkbU5rJo2Vo1yHzwxxnFRpqbzG3WC3DPNGZcM+0AZxjPc1HcWE0kt7KgCyF0eBie4XB/wAKY1nN/ZlvbPZ+ZKkeFdXCmNvrQBoaheGysWuPKLsCBsB7k4psOoRyzQqgBSSEy7yemCOP1pl1bTzabFCSHmVoyxz1wQSf0qq+kTm+udjgW8sLqmT9xmxkfTvQBpRX9pOWEcysVG4/T196bd30VvpzXi/vECgrj+LPSq0EF088EssCRfZomQDeDvJGPwHFS6hay3+kvAQsczKDjOQCDnFAyCLUb15JbY2kYukVXC+Z8pU+/rUA1y4WObzLWMOsqwrh/lLn1PtU9va3vn3F7KsaTtCIokDZHHOSfrSppjQ6OtqIYriQndIJGwGY9TmmIWHUL6eKZIraE3MEmyRfM+XGM5BqCDWrqeNAttH58spijG87TgcnPpUltpdxa6ddrB5UdxcHICk7Yx06+vWnz6U8NvYGy2GSz7NwHyOeaNAGjWn/ALPlkeFftSSmERKeGf29qi/tu4lgsxDFCs1wjOfMYhRjtTotCZ4/MuLh47gyPIfKPALfWo49IuItOgttltcMu7JmyQmf7vHSgB0usXDaVDewi3jDKxcSueo7CnPqt3LsS1hjWQW/nyCQngegpZNJnj0+GzgW1lRUIYzKchj3FMGjXluqG2uI2YweRIZM9Mk5H50gNaxuReWUNwo2+YobHpU9QWcC2lnFbociNQufWp6QwoxRmigBelLTadQAUUUvagChcyzzagtnBL5IEfmu+3J64AGabc3j6bAPPDXG0FmkG1ePoTyfpUl1ZSSXKXVtMIplUocruDL6EVWu9Hku2Dy3Ku/lmNi0QIAJzlRng0wH3GsJFuMUEkyoqF2BAxu6detJJrUKXTReWSqOI3bcOGPt1I5qhPYXEV47RxSSuioIm8sMpKqBySeK0E0spdPMrxhZH8x1aIMQe+DQBJqE0nnW1rA/lvOxy+MkKBk496R5pLHy4A8l3NOx8sNhcADJyfSpbyzF15brIYpom3I4GccYIx3FQvp80hike7Y3ETEo4QADIwRigBo1YuqJHbsbppGjMRYDBUZPPpVK31doLfbKu6eSaTCySBQqg9M1eGlbfLeO4ZbhJGkMu0HJYYPHpSJo6RqjR3DiZGdhIVBzu6gijQCxZ3jXcVvNHCfKlBLEsPkI7e/NUPECzwRGeC9njkcrHHEmMFjWmkDqYSZ5D5YIIwAHz6imz2Udxd288jMTASVXtk9zSAyh9qvdSawa9kiS2hUs0fDSMR1z6UqLcXmqvYPeTJFbQqWaM7WkY9zV680mK5uhcpNNBNt2lomxuHvTZNGhaSOSOe4ilRNnmI/zMPemBhTXt4YI7Zp55DFfGEvEcO646fWtG8icaShB1MkbsIH+fPbcfT/GrZ0S1NtFArSp5cnmh1b5i3qTT30lHiSM3d2NmfmEvzHPrQAaFM0+kW0kkvmuVwze+a0agtLSGytkt4F2xp0ycmp+9IYGijvRQAGl7U2loAWuSaV7S01B2djDcvMgJP3XBOPzH8q6zPNV3sLWS2kt3hDRSOXZSTySc5oAx9Xl89oYVaQNBCJhsUn95xtBx9D+dWEmh1LUrbzgGga281EboXJweO+K1YoIoWd402l8bjnrgYFQvptnJCkTwLtQkrgkEE9cGgCjdW0Y1OG3gxDG1tMuU6KSRT9IAtbhrGS2ijmjiB8yLpIucZPvV0WFoqqogTCqUA9j1H4062s7e13eREqFup6k/iaBGHeKrXs6uoZTfwgg8jG2pL0LbT6kLIBU+xFnVPuh8nBx2OM1sS2dtMGEkCNvYM2R1I4BpVtLeO3eCOFI4nBDBRjOaBmddyS2jWpErx2SRoD5YUkHOBuB5x9KchIvNTRbj7Ou+Nt+BwSBnr64FW4rCBY4BLGk0kKhVkZeeOlOisol8/zAJTNJvbcv0wPwwKAK2u26XFvCrzQRbZg48/7rYB4rGF1Ne6ctull+5+0FZjaJ8rquDx9ePyrpp4YrhNs8SSLnOHUGnRosShI1CqOiqMAUAcrbG3fwc63KBShkEW/jLc4x69auvcwSaFarHdWccvk7d0wzj5RkD0PStswQNGEMMZQHIUqMA/SkNvb7AvkRbQc42DGaLgc1FNF/wjNvGJYLVzE4HnruLDnO0+5qPT54IZLWW9j8qE2JRPMGckMc4+tdY8UbqFeNGVegKggUrxo4G9FYDoCM4ouBlaBMsWnWVpKxWd4y6oQc7c1U1yRLS8luobyMXYjVfs7R7t3PGPzrcFtF9rN1gmUoEyT0HoKlKqWDFFLDoSOaAOR11L6Um6ubMhR5axEOML0Lcdck8Vd1e6tIdY06RwscyPvn4yVBXjJHWuiOD15pDyc0Aczrlyst9AsM3ntHOpFoIiMn13d6q3m7+1p2UMHF2pFntP73H8ea7HuT39aM4ouByQDG3TSxG/2z7f5hG08LnO7PpXTWt5FdPMIsnyJDG2R3FT7jUUFvFbReXAgVcluOck9TQBgWEssV9Db6VNNNBh2kSWPasZ6jnA703T7S+tNctvOt1LNG5lkDZ3ZOST7+1dMG468Uucd6AOes7iH+1dQxDMsM8aqm2Ijopz24pNMeRL0xWz3Munxwnf5yfdPYDjn6V0QYkdeKa7Y6n8zQBhaPcBbvUGa2nVJHMq5iPKgdPr7UzTL1bGPUZZ4J0UzNMuUxlTgAc963y4ABLDB96ZKsMihZgrDIbDeo6UAVtQMU2mgzxTtG5VtsQ+de4NZcNnf3llNEGcQ+eGjW7J3Mg7HvjOK32kRFyzqoPQk9acKAMCwW8tNMv1nt2bzJHCLGhJyR1/3elLCqnRrSK7sb0tB8o8tcEHHXr0rc81N+zeu/+7nmkE8RIUSoSewYUAYjLfDw09vcQTyzzZVBjcyrnjdUl3PeyaVb28Fpcp5i7JSE+ZVHBwPetkTRGUxCRDIOqbhn8qcHVmZVYEr1APSkBn2d1HE9rYxWssQZGOHABUDufqaq61C0szfZrS6N0VUJNGcL+JzWy3lpmVtq8YLnjj60z7VB5Yk8+IRk4DbxjP1oAwNU0nUJFkmEiTyPsBAX5hj09s81a1MXbXliUtZJvszb3dMAMSOcc1qLcwOjOs0bIn3mDggfWhJ4ZIjKkqNGOrhhj86AKc1vNdatbtJHttrdfM5/ikPT8qivFu21m3uIrN5I4Ay53qN2RWnFIkqB4nV0PQqcg0+gDFljvpdXE81i8kUJxCBIoA/2j6mtmlpKAEpaMUUAJRS0lAxKWikpAFFGKMUwClFFFAFC+JFwVAzwO3tUAdlwM4I6D196XUnK3bccYFVS69Dya5pLU1WxI7lvmZsqOoPFIW+XceRiohkc5B9AaQswP3cZ9aQx5OSNmQOhx1pC55IPfuKjZsknHJ/GmZOcdh7UwOBooo612nOApe1JSigDqfBmcXX/AAH+tdQBXL+Czn7V/wAB/rXUikwHUYooFIBaB70UDpQAtLSUA4oAcKWkBFLQAtIxCqSTgDkmg1Dd/wDHnP8A9c2/lQAQ3NvOSIJkkxydrA1KKwy91a+H45F8oEpGFKDBUHGSSaQyXKQFJLjbC86LvWXe0anOeccdqANqOaOR5ERtzRttYY6HGak71zTSyRJcrbzM0bXio0pfHy7R/F29M1ZAuHjtonuiVe5K7opSxCbSdpagDcFMinjm8wof9W5RsjGCOtYUtw6alGkTyDy7hIiHmJLDjPy+nua0dOyUv/8Ar5k/kKAJ4dStJlZo5dyqpYttOMDrzinLe27TJCsq+ZIm9R6r61kadIG0NovtYkYWzAQhQCvBpn2aSSaF4h++iso3jPuCePx6UxG/FNFNGXjbcFJUn3HWoYtRtZLYXMcwaIsE3AHrnGKr6Gxk0tnKlS8kjYPUZJrHSGW30+zKRsY7kxiQAfdcN1/EUAdYBRXOylmklyZf7QFz+7GT93cMe23Fbdv5XnXPk7i+/wCfdnGcdv8A61IBhv7X7cLHzP8ASCN20A/zpkOpW012beJndgSCwQ7cjtmsKG11CDWrSSe3TzXaRmcNnOR+mB0pukreQzW9vbyTrIGcTRyJ+7Uc4NOwHS3d1FZ2zzzttjTqcZqpLrdrFHHKVmZJE3grGTxVPUbTVJQhk+z3CRhmKrlQTjj1zioVF23h+ysRGyPcEISAflTuT6Uhl6TX7WOMSmK4KMobcIjjFTNq8AlSOKOaZmQORGmdoPTNQapA05s9MhRhAxBkYDgIvb8azL+2uYtSvGgF0sspRoDF9zjAw30oEbD61apdGAiTAcRmXb8isexNKNatftQgKyBTJ5QlK/Ju9M1kXVi8l4YLcXYMk6ySgriPPds06K2uXSLTmtpcpeeaZcfJsznOaLAattrNvc3KQqkqiUkRSMuFfHXBrSHSuasrFjqdt5CXiW9uzORPwqk9l9ea6WgYveikopAOopKWgApKWg0AJRRQBigBelFFFABQaKKAEpaKBQAtFFFABSikpaBhRSUUAFFGMUtABisu3vJptUmgeaOIxyYWBk+Z1/vA5rVFZ09jc3V1E8zwCKGXzFZVO/A6LQBXt9RubvybeMxxyyNIXfbnaitjgetXUmkt5Ybe4ZpnlZgsiR4AAHf0qsukywLE9vOi3EbOcsuVZWOcGrUcF7viaS6TCsTIix4DDHAH0oAy/EGqXNjdrHHKII/JLofL3eY+fun0FGpz6nBax3SXiI8oRVgWIN8xHIB/OrOoaPJc3ks8U6L5sXlOske7A9R6GpV0oCexJlLRWaYRCOrepoEQXNzf2+r6fA8kfkTZVgByxC5JPpz6U+e4vI/EFpCZEFrKHwijk4XOSfrS3+mXF3fRXKXgi8k5jXygdpIwe/NLc6XcXF/FdLflPKzsURA4yMHv3oGah4U461yuk6le3uoLA94wLrJ5gKrtUjps9a3bGG5aCf7a5JldiqZ5RDwBmq1loa2s9u73LypbbvKTYBjPqe9AFSK4uLTVLgTX8k9tZxb5sqBlj0HFVrbUr9l1NpLpFkECyxqSMR55wPfFblrpcMFvNFL+/wDPcvKXH3iarP4d093uCI9gmUKAgA2Y7inoIg8N3c1xNcJJPK6KqEJP9/JHJ+laWpQ+bblzdzWyRAuzRHGRjvVOXRpVjkaC6le6mCxmZyFKIDk4x9K0byzS8s2tpHdUYAMVPJFIDDtVuW0Fbi4uL9zI5ZVhOX2kfLk+nGfxpkcrzeG0vrnULnfCrA+VJty2eAffpW7dWSzxRok89uI+FML446YqFdFs1tIbYBzFHJ5uC332/wBr1oGZV8l/Z+HraV72ZZFKmQA/MxZu568A4rp6o6jpkGpqqzyTBF/hR8A/Wm29hJDqHnNcSPEkIjRWckk5yS3vQBma3at9st4ra8u1uLuX7olO1FH3jimakXtNZtnV7uNTOA80jZjIP8IH6VumzhN/9tO4zBPLGTwB7VXk0e1kuhPK00mH8wRtISgb1xQBmvZKviG2t7e4uiUBmn3TEgDsPxNMQGz8SW6/6TDHJvUtM+4Tt2x6VuwWcEN1PcIp82cguSc9OgHtVePR7WGYTxh2mQHy/NcsqE+goAtzQpcwvDJu2uMHacH865/TbGKe61GW3WVrVB5EaCU5kI5bkn2x+NbWnWQsbBLbeXIB3PnqTyaVNPtUsTZLHiD0BOeuc5+tAGJpNvDJNqNldxvBGpVxbmQnYoHXdVa30+W506a5s45DBNcAiEOQWiUnufWuhh0qzgimjjjb9+NsjFyWYfWpZLG3ezS1KEQpgKFYjGOnIoAzPDjlWvo9jQxJNiON2yU45Gaf4khtPsT3U8PmTKvlxDcRlj06VPJpEHlW8MIEUMMvmlQMlyOnNWp7aG5aIzIH8p96Z7H1oAwNQ0v7PokUQtknmhgO92lx5fckDv3/ACpl7FZz6JaSxx+dd3CpBE753E9CSPat6706zvXVrmBZGUYBJI49OKkNrb7oWEKAwDEeB936UAcxfxG3vpIjDDcQ2VqmFmcjjHJA9TXTWV1HcQRMmAzRq+zPKgjjNMuNPtLuVZLi3SRl4BYUtvZJb3NxcA7nnIzxjaoGABQBhalHFb6vaziKJIjcYLxPl3Y9iPTNTfYrZ/EAS0t0RbOPfIVH3nP3RWuun2a3P2gW0YmznfjnPrU8cUcTO0aKrSHcxA5Y+9AHL6FMY57TzIbdnuS/7xSfNU85Jq/o32e21PU445FEYKEEtnPByc961YrK0hlaWO2iWRs5YKMmon0uzMUiRQRws6ld6INwB4OKAHXbQT2DMTDJGwBXzG+RjnjJrE0wWinUxeRRMInEjBeYwMHG2t9bSBbRbXy1aFVChGGRgUJZ2yQmFLeIRt1UKMH60gOYe2aLSbaQrHGLu5Ejqwwir/CD7VKbmW6tXtBaAwLMVme0T5XAA4H1rpZIo5Y/LkjVk/ukZFEUccKBIkVEHRVGBQBleGH3aNEuxl2Fhkjg8k8Vr02ONIkCRoqIOiqMAU6gAoopDQAUd6KMUAJRS0hoGFFFFABRRRQAUtFGaAMbVCf7QfHQKMkfSqe7GSpI9qs6zj7c2OTtFUCM85rCW5otiRjyBk0jEDtz696Zn8RSFs/T3pDHbyTgDNISSeuPam56+tNJz2xQBxFApaK7DAMUUZzRigDqPBfDXf0X+tdUK5TwZ966+i/1rqxSYDqKKKQC0dKKKBCil6mjpSigYYxSiiigBaQgEEEZBpahvJjbWc84GTGhbH0FAEmxdmzaNuMYxximrBCkZjWKNUPVQoAP4VSjQ2tqL2a5mkZY98g3fKeM8CoI9ZdoZnaFMpD5o2MSPoeOtAjU8tAhTYoU9scUqqiqFVVUDoAMYrMFzqB1G0R0hSOVWYqGJ4GOvHUVVdpbqa2jCqYjcygq7k5K5/SgDf2jOcDPrilHWsi0vJXItrVED5kYmRiQAGxRdanLb3SRnym+ZVdFDEgn36D8aBmwMZoPrWIb66tRfySFZRHKqIgB4JAx+HNSrqN4baY+RuaNlAk8pgCp6naeTimBrUoHvUNpKZraOTej5/iTgGsXWSft9y3kvJstgwKvt8vk/NSA6EcUc1izajdxSC3gHmmKFGZhGX8wke3Tp1on1O7a6MUAVHBQCIxlicgE854xmgRt5pKxHvLiFrnylVI1uWWSQIX2jaOcZqSOW4OrzFZ1aIW6uFC8Hr7/AK0AbGKDyMViR3122n280twqyXOCiRw7j0Occ0y3uru8u9Nlaby96yBlC8Eqec89/wBKBm5welGeKxLe5nlm+zQskG+aYlwueFPYepzTo7y7uWtYVlWNnaVHcJnO3oQKANqlB7VhC/uzaW07ybIgGE0iIDyGwCR6cdq3AynOGBI64PSgA3LuK7hu6kZ5pTXOQ3ONTTUNkwWeUxFip27Dwpz9R+tWo7q4a2uL43PMZkCwYGPlzgeueM0AbIpaxZ5biHTPOS+LySeWclV+XJGce3NR3Mt8l5JaQTyMYYg4YlBuJzyc9vpQBuySpDG0kjBUQZJPYUJNG7EK6kjGQDyM9K5zU5pp7e/WS48nyYU/dLjDEjJ+voKNRZ5PPXzDGqSW5+UDv6nFAHS015ERGZ3VQnLEnpWFqt9NBMwt55i0ATcSyhTk+mMtn2pswaGfWpFncsI1YIcEfd9MdqAOhBzgjkUVgTXUrLeSNeNDJbopiQYAb5Qckd8nikvLi6LXs3nyxG3jidYwRgEjkH1oA6GjFY8c7rrOJZmdJDiMJIML8uSGX8zmtGyKG1Ty52nXnEhOSeaQE9BHFFFACYpwFJS0AFFFFABS0UUDCkNKabQAtOpKO1AB3qjHq0Et4baJJpNrbGkVMoG9Caus21S2CcDOB1Ncyk0tvqE1zpsF0YHRnmidCBvPTHvnFAjZGq2x1X+zwzGbGeny9M4z60Qavbz6nLYJv86MEkkcHHXFYkOn6hZ3mnzzJHIfOLSGMEtlhzuqM2OoDyLy3idbieeYNkfcVuATTsBvWmsW15qMtnAHZogSXx8pwccVoMyohZyAqjJJ7CuctEXRbq6kMEjKxjt4QB80h7kfjzWjrkVzc26WVspHnttkkPRFHXP1pDF0/WLe/iuJYw6rByd3GRgnI/KorPXYrqaGM280XnoXjZ8YIHXoazjYaha/2nGsQl8+3VUMS4XI+XA/CmWum3cJkmtrSWIJamLbK2WdiOw7CmI1LXWJruISwabO0TZ2tuXnH40/TdWl1CZlWxkjjRyjyFxgEdqg8PWhtISDYTQyrGAzu+Q59AM8U2yebSNKgSSDfd3Ex/dZ5JJ5P4CkM1dRvEsLKW5kUsqDoOp5xUEN/J9ilury3+zJGu4fvA24Y9qk1MSG32LZ/a43+V03AcfjWHDouoSWiWUreTbtKZT828xgfdT355oEaNjrcdxYXN3PEbcW5wyk5PTI/nSJq90LWS8uNOaK1EZdW8wFvbI96pyaHemHU4fNEvnlHR2wu4jqMDpWgJtUe2YSabCeimMyj5hzn29KBk2l3Nzdw+bcQRxoyhkKSbsg1dzWZoVhNYxT+cFjEshdYVbcIx6ZrToAUUtApaQCUmKU0lABRS0UAJRnmlppoAcOaKTpS5oASkpaO1ABSZzS4pBQAooxRS0AJS0UUAFFJS9qACiiigAopM0CgBaKKKACkNFFACd6KWkNABSGlFJQAUGiigApaSigYUopKUUCMLW8fbs7h90cd6zj3PX69RV/XcfbxgfNsHf61mBj9ayluarYcWB6DAoJ9Oaact82eenWjIxUjHZpCfT8qaDS5oA4yjpSUV1mAHinA9KbS0AdP4O/1l19F/rXVDmuU8GDMl1/ur/WurFJgOooFFIBRmnUi8UtAC0ooFLQAdqWikoAWkZVkjZGAZWGCPUUooVQowowPagCjFpiIvlvcTyQbSoiZuACMY6Uo05fs8lu880kTpswxHA/KrxpKYFaW0jllhk3Orw52lTjg9QfypsdhBG6Mu7KSPIOe7dat0npSEVDplvhdhkjZSxDo2D8xyR9KRtItWl3HzOqsVDnBI6E+9Xc0opgVZdOt5JJmcORNjeu47cjocevFH2CPyyhluDkg7jKd351ap1ICnDYpDNGyMRHHGVRPcnJJ9an+zxGV5SmXdNjZ7r6VLjmgUAU20y1ITCuhRdgKSEEr6Hnmqk+kSyXMskbxqJCCHywdAABxjr071r4pRTApSadbSFiyNl2LMQ5G4nGc4PtUn2KAzLN5eHVNgIJA2+mKs0UgKz6fatbxQmL93F9wBiCv49aT7BaKsKrCAISWjwSNpPWrVJQMqvYWsgAeFcbi/GQcnqc1KltChi2xKPKBCYH3c9alxRQBXOnWbBN1vGdnTj3z/OnxWqRPM+SzTNuYn6YA/KpqWgCP7PEYBCY1MQAATHHHSmCztxMZhBGJD1bbzU9FAFZLC0jVlS3jUEgkBeuOlOmtYLhg08MchHQsucVNS9qAIJbS3lYNJBE7AbQSoPFPaCF1dWiQhwAwKjnHTNSCloArtZ27srNBGSo2jKDgelPNvC7l2iRmK7SSozj0qUUUgGNbwO6u8MbOvRioJFK0SNu3Ip3cNkdfrTx04ooAh8mJZPMEaCQ8bgoz+dSIoRdqgADoAMClIpaAEpaKKAAUpoFFAAaKDQKACloooGFJRSA5oAWlpKWgBaXNNFOoENopaKAGmNGdXZVLJ90kcj6U6lpM4oGGKBS5opABpMAsDtGR0OOlGaUUAFFHelpgIaMZopB1NADqKSloAWikpaQBR3o70UAFJSmkoAWkoooASlPSiigBaQ0tJQAgNLSDril7UAFLSUtABRSCloAKKKSgApaTvRmgAxR0oooAKKKKADPNFFJmgAoNBpKACilooAKKKSgAoopaACiiloA5zxBxqC/9cx/M1mk55H41peIeNRX/rkP5mssHBrJ7mi2Fz3/AFoz70h9jxSE+9IY/NHb3pmc0UAchQKKK6jEXpSgZpuaUGgDp/Bv+tuv91f5muqFcn4N/wBddf7q/wAzXWCkwFFLSUvakA4UUCloEL3p1MHWnUAOFFIDS0AGKWkpHIRCzHCqMk+lAC0Yqvb31rdZ8mdGIGSM849abDqNrNIEjmBZvu8EBvoehoAtUnWqr6hbJMYi53A4OFJAPoT2qdpUjljjdsPJnaPXAyaAJMUoo7VBZ3aXcJlRHVM4VmGA3uKALJ5FHajNJQA7FN704EetRyTRxNGsjhTI21M9z1/pQA8Gio0lVzIMMuxtpLDAP0p+4DvQA6jFIDnHvS0AJ1oNFLigYhNIDRQKAFpc1m3Orx211JB9nuJWjUO5jXIANWory3mt0uElTynGQScUAWAaWkHNZv8AbMbXDRw21xMiPsaVFyoNAGlml4qhp2pRXqsMrHIJGQIWGTg9cVaW4gaUxLNGZB1QMMj8KAJc0g61Cl1bySBEnjZyMhVYE49aVLq3d3RZoy6feAYZH1oAnzQMGoYLmC4BME0cgHB2MDiqVvrEM2rSaf5bo6ZAc9GIGcUgNQcUZrNsNYivr6e1jjYeUCd56Ng44qxfXkdlavPLnavYdSfQUwLVJWbFqN0yO01g8KiMurFwegzg+lOt9VgNhb3F1IkJnXIBakBoGlqpNqdlBgS3UakgMAW6g96SbVLKDAmuY0JAYZPUHoaALgNGaRHDoHUhlYZBHQisq41O4XUpLO3to32KrFnl25z+FAGtRVQahagspmQMrhGGejHtSrqdk1z9mFwhmzjb7+mfWgC2OaU1QXWbA+Z/pK/uhljg4HOPxovtWtbOGR2fc6RiTYOpBOBQBfpKy4tZimkhdXRYXiZ2BB3DHXt2q0dStFMeZlHmRmVf90d6ALXSlxxVSz1O1vmKwSEsBuwVKnHrz2qhcajqBvb2O1hgeO12khiQzZGeKANoUo5rHt9bSd0lLqkLWxmKYJYYODz0qX+3bIwCRGkYM21AIzlz7DvQBpmis5tbs1t45VMjmUlVjRCWyOvHtUUWuJLqn2QQSCPyw4kKkY+o7D3oA1s0VmQa7aTTJGFlVZM+XIyYWTHXBp1trVvdWs1ykcqwxIWLuuAcdh70AaNLXMG/vraDT1e7jha73yu8wyFHUD2qzaa+32O3a4gklmnZlQQrnfjvRYDdpRWRN4gt4rhozFKUjYJJJxhGPbrzTTrK3MN4IY5UWFH/AHwxwQPTP86Bm1RWDNrRFksUEU08xtfNdxgFARwT/wDWqKDxALWwtEdWnnMAkkLOF4+p6miwjojwKBWNNrx37bazkn/0cXB+YLhe+abFrFzcatbRQwZtpoBJyRnB6n8OmKANulFZHiG7khggt7ebyZriTaHzjao5J/lVM6058LrMJNt0xEG7P8ecE/lzQM6OiuV/tOf/AIRq+UXJa4tZAnnK3LAsMHP50j6ndtpY08TsL4SsjyZ+YIo3bvyxQI6ygVz2l3U8t7pqvM7K9kXYE/ebPWp7DUFgbUpLydhGl4yITk446CgZtd6TNchrF7I2oXjxTXWxY42iMTEImQOW9qvsb2TUp7eO4Jm/s9SpB+XfnqKLCOgFFci0/kaNfw5uoL2NEMiySE/xD5lPvmt3Q4PKhZmgnhZsf66XeW46j0oGaVIa5jSyDqN3PLb3MpiuZP3wkOxQO2M/5zVi21i9c2c8yQfZ7yQoqLncvXGTRYDforBg1q4kttNciPdcztG4A6AHHHNRW2r37G0nl8gwz3BgKKp3deuaLAdCzqmCzBcnAycZNLmuVlu7u/8AsNzNJCIWvgqRKPmXBxyanXVrttThjjmWSGaRogfJwoPsc5OKLAdGWVQCzBR0yTTq5GGe5GivLPKtwBdhQsi5IO7k5zVq71W+UXt3HPFHFaz+ULcpkuMgZz1osB0lFc1c6nqIN9Ok6JHaSqBGYwSwPYmtm/uJIookhIWSeQRhyM7c8k/kKALdFYf2u78uZIbrzSbpLeKQoPqx46//AFqetzdGVrQXJJe5MQnZRkKFBbjpnPFAGuJEMjRhgXXBIzyM9KWs3RRve9m84zhptiyHHzBQB2/GtM0gE70tHSgUAFFFFACUlGaB0oAWiiloASjrRRQAlLRRQAlKKKBQAUtFFAHOeJf+P+M/9MR/M1kg1reJf+P6L/riP5msjNZy3NFsOz2pDwAe1GaQH15FSMAaM8+9BH4j+VID+VMRydFHSlFdJkJilFBooA6bwb/rLr/dX+tdWDXJ+Df9ZdfRf611Y6UmA6j2pR0paQCijHzUCloEKKWgUUAFOBpKKAHDrUN7/wAeNx/1yb+RqUc0poAwfsVxLpXnsyNILPy40jB5BAPPvUk88F3DZw2jBpBIjBR1jA659PStikA5pgZem3kNtEba4JS5Erbl2nLktwR69qs3gJ1LT+CQGkyf+A1dpR0pAc9Z2526ezeazTiRZcseRg4FNtoY4bWwFysi2rq5lHzY39s/rXRnrS9KYHPxQPObGOUSmAyy4BJB2fw5pr2eRM+yUOL0KCGOQmQOPbBNdDjPJoPpQBhTIbeC5hEBMH2pQA24qgKjJwOSM1XjgH2a1e5hZo4rth9xuEPTjrjNdMMiloA5+aMi6kM8chtDdZcBScjYMcdxmhbYyrAoik+ytekohBGI9p/TNb5FFIDJsokiUxyQyFUu28kAHC+n4da18Yo7UdaAClzRikxQMQ0madTTQBjSyXFprV3OlnNOssSqhRflyPU1WtdGkSTTIbmHzEQSNKOqqTyBW693bxP5ck8aN/dZgDU64PIoERQSvJJKrQNGsbbUJ6OPUVkaabvT99k1lLJmUssq4ClSepNbvU0YoGc1DpcqLDItsROL/eWx82zPX6U2CzvW1WCV7UxiOV921AqgHOOeprp881HNPDCF86VIwTgbjjJ9KAOesNKmhi0xxbbJkkfzWxggHOM0kWn3B0ueyFiUudrA3BI+f5s4z3zXRzTR28ZeZ1jQdWY4Aps13b28SyzTIkbY2sTgGgDM0OzaGaSV4p42MYQiRVUcemOv1qpd6ZemW8uLdMTrcCSE5HzDGDW9NdQW8YkmmjjRjgMzAA05Z4nkeNZFLoAWUHkZ6UAYtpYXOn3Zkhh8wLaBB8wG592TV3VrOW/0sIoCTgrIFJ43DtV2CaOeISwuHjPRh0qGLULOa5NvHcRtKP4QaAMqO0vLjUHuGtHt98LrIGl3BmIwMDNVv7IvVNq5ikdVt/KdY3UFTk+vaunZlRGZjgKMk1Xt9RtbiSJInJaWMyLwRlc4oAyV0eVZJP3I2Gy8pA7BiG9M/wBaINHuAxMkSn/QBCMkH5/St80uaAMzTJJoZLfT2iGIrYGR8/dboBVa9064bWZboWUV1GyKF3yBdpHet2loA56XS7x9ZGo+XGMOB5e7quMFs+tMttEnhn8uWMyRiUyLL52AM99vrWyL+F9QazUO0iDLEL8q98E0yTVLOK7Fs8373IBABOCemTQBmxaZff2RLprxQqoRgkobljnI+lKNMvrhrh7hIozJaeQoVs8j1rceRY0Z26KMnHNJBMk8CTJna4yMjBoAyrXTrlriykuUjVYYGhcBs5GMCq1p4enWC7juJUO6LyYG64XJPP6V0QIpSRRcDI0jTpbWYPPDGrLH5e8Ss5P4HoKZPYaiL+9ktWgEd0FG5ycrgYzitnNKKAML+wHiwkLoUFo0AJ4JYnOfpTrrRZJrTT1UxtLaLgqxIVuOeRz2q3b6xbXdz5MKzsdxUv5Z25HvV8MN2MjNAGKuj3MDW1xbC2juIi+UyxQhvfrmp2026bUFuTLCRJb+TNwQfcr/APXrReZUR2+8UBO1eSfakhuFkt0mYGMOoba/BH1oAyLfRblfssVxPE1vaEtGFU7mJ6ZpJNNnh0e00tfnDy4ldRwE3FjW28iKuWZVB7k0jyxxqC7qoPQk4pAVLzTI7q8tJn2GO3DAxsuQ2RgU6awEt9Z3CsEFtuwgHXIxVlpolYBpEBOMAkVDbXyS24llxBkkAOw7UAUG0LF9LPHJDslfewkhDsPXBNB0IyXU081yN0kbxjZGF4Pc881pNd2ywCZriIRE4Dlxg/jT4Zop498MiSJ03KcigDKfQvu+TePF+4EEmEB3qB+lH9gKnkNBcbJI4hEzNGHDAex6GpdT1SawlRRZtKkjBEcSAZY9qsnUYYIozfMlrI//ACzdwSOaAIv7MXzZZTKxaS38g/KBx60yLR1imtJY7h0a3j8o4A+dfT2q3PfWlu8aTXEaNJyoJ61Rs9bgkup7e4kjjkWdoo1z94DoaNQLNxpsFzepc3A80IhRY3AKjnr9arr4ftFuvNyxi3mQQEDZnGOlWJNWsI5/Ie6jEm/YVz0PpS3Gq2VtceRNcIsnGR6Z9fSgZBcaFaTNcbd0KzoqskeAvByDjHWpjpFr9tlu8N5ssXlHngDGMj3xUUWqKtzqP2l444LVlCt9R3qVNYsXt5J1nHlx43ZBBGenHWgQx9Ft2htkSWaKS2XYkqNhsehqzZWUNjAYoQxBYszOcszHqSagh1mxnkVI5juZtgBQj5vTkVZguobkyCF93lOUc9gw6igZDJpttLNdSOrE3SBJATxgDjFMXSLVc/60kwiHO/naOnPrRDrFlNN5Sytu2lhuQgMB1xkc0211qxu51ihlJZwWUspAOOvJoAE0SzEM8b+bKZwA7ySEsQOgzViysYrHd5TStux/rJC2MemazH11J9QsobJmMcsjK7NGQGAHYn3qbVr+5gv7e2tmgjEiM5ebOBigC9bWkNqJRCuBK5kfPOSetQW+kWNtcCeGEh1yVBYkKT1wO1ZSa/Ox0+V422SiQPHGm4uR0xWnbazaXD26oXHnhipIwAV6g+9ACx6Lp8M6zJb4dX3g7jwfYZqVNNtFSJBCNsUnmoMnhs5zVT+37aQxCGG4laQFgqIM7QcZ6+tNOrpbS35nkeQQyqiRrGAckcAc80AWho+nrcfaFtl8zfvzk8N1yBTk0mwjuBOlsokDbwcng+wqB9VaO2WU2NyCScqygbcepJxUEOpG81eyMDsLaa2ZthHcHHNAi9/ZdiDJ/oy/vWDOMnkg5FLJptlJdC5e2jaYHO4jv64rN1i9ubfUIozcm0tmTIl8reC2eh9BVw6oTe/ZoLeS5KBfNkjxtXd0oAstZWzrKrQIRMQ0gI+8fU0+e3huY/LnjV1znB7GsiLWlt7UGQyTyvO8aByq9D69ABUo15HjgMNtJJJNI0exWHDDHfp360DNKO1t4lRY4Y1CMWUAdCe9I9nbSxlHgjZS+/BH8XrWcNeV4IjHayPcSyNEIdwGCOvNJea6LR0ia2ImMfmOjyKu0enufagDWjiSJAkSKi9cKMCndqyRriyXUEMMBYSor7ncLwfQHritegBOtLSUtIApDS0hoASjFFLQAmKWlpKACkoNFAAaSnUlACUtJ1pRQAtFFFAHN+KP+P8Ah/64j+ZrGDVr+Kf+P+H/AK4j+ZrFzUPc0WxJmlzUYbH0p2akY4GkOOaTNL70AcpRRmlrpMQoopQcUAdL4N+9dfRf611Q5rlfBv37v6L/AFrqxSYCinYzSUopCFFOpB0pRQAopaQUUAKaBRRQAo4pc4pvSl60AIaB0opaADvTs80lFADqQ0tB6UAJilPOKMUgOBTAcaSig0gEzS0gooGGc9acKZ3pwNADqSijPNAAaaRxTjSE0Ac9dLZNr12L/wAry/s648zH6e9Ure7vYbLT7ZHkjSTeQ+4KxUfdGTxXUSWltNJvlgid/wC8ygmlltoZ1CzRRyKOgZQQKYjnrvULtLOBHuHFz5TMTEyBTg8Env8AQU4Xd7dsirdtF/oImOwDlsmt82lsUUNbxMqfdBQcfSlEEK8rFGPl28KOnp9KQFXS71Z7S2Esim4kiDle596yddD3+om2SCSZYIiT5Y+67dD+lbkVlDFdNcIuG2BFA6KvsKnVEV2ZUUM33iByaBnMXF62qWmn2/lPO3Lzxp975eP51GWa50a1srhWV4btYXVuoHOP0rqkhijYtHEisepCgE0CGIksYkLE7ido69jTEcbc+ddWUkMwI/s1CpP95t2AfyFa8NzFZ6xem5dYllhjZC38WBjittoYjvzGhD/eyB831pGiilx5kSNt6blBxSAytMSUeF9iAiRo3K+vOcVDpV3YppMMcKxm8RGwmz5t4BzW+OgpFijVzIsaBj1YAZNAzlrS5ldrbyryW4knjk+0xuchOPTtzTLR5o0s5IRmVbCTbxnnJrrFijRmZY0Ut1IUc0qogwVUDAwMDGBQI5K0ubpLOeZb3cfsxZk80uwb1xjikguLg6fezW07mRUUCPzi5UcbmrqLiygngkheMBZBhigwTUdnp0NrK8oeSWRkCFpDk7fSgCh4eLtLOPtSSxbVIUSlyp9ckd6z7qebz7g/aJ11FLkLDEpO0pkdumMV1KGNMqu1T1IHFP2jduwM+uKBmJpdqE8Qak+XJBU8scHI/Wqt9N9l1dn0+Z2uJJVWW2ZCQ3uDXTAc5pCQDk4HuaAOasnRprtrmWcagGkATJwFwce2Kpy+e8FgtxKy25t+Gctjfn25ziuw75H50vOKAOWNpLczGOeSWVVsNwYFl3MCcHFNRt01odU+0NGbZfK27vv9+neuszRmgDkjFM2sStPK0U4uAYiUcsU7AY4xXS2l5HdNMsQb9zIY2JHBI9Knd1XG5gM8DJ61HBFDbr5UKqg+8QD696AOf0bdBcSpI12rtK+Iwp8s579Kgs7GS3j0u6WKVZjI4lbnhecZ9BXW5oIDKQwyCMEGgDitIRZJFaZCsjQyCI7DmVjnknuav2+mm4m09Lq3do1sirAggBs8A+9a9hZacj+daIrFCVB3lgp7gc8VojpQBxhsbs29h9pilMKROpBiMhU7j/D9MVJc6bODZ71uJbdbcoMw72U57rnjjHNdULmBkaQTRlF4ZgwwPrUgOcEdKLgc9YaZ/wATW3eeGSSKO1UK0q4w27jPuBUNvpczrYJPbFkS5kaRWHAU9M101GeaVwONura4tXhgSLaxu5XiQgEbcDoDxitbQ76GOCysraJ2D7y7NgFcdSceprYuLaC5VRcQxygdN65xUcclrFeC0jVElEW4Kq4wuf8AGmBX1m1muktBCm4x3KO3PRR1NUdX024l1V7hY5ZYZYfLxEygj2O7tW+TgHsKqw6jaT28s8UytHFnew7YpAZaafc2d8JI7NbmOSBIsO4Pl4xnOev4VHLo9y9vdARJ5kl75qnIztz1zW/DKk0SSxncjgMp9RVSLVrKa7Fsk2ZSSACpAOOuDTAzbnRrmSHUVWNN89yskZJH3Qf0ovNLvWkv4IYoXivXD+czYMf4d60IdbsJ5WjjlYlQxPyNjjr2pINbsLi4WGORvMYEjchHAGT1oAo3GiXDrd+WUJaWKSMMeG2jGDVTVrW7EVxe3CpDJPJEoVDkIF/iJ7fWtqHWbOcSMjSbI1LlzGdpA9D3qWx1O11BpIoS2+MAsjoQcH60Ac+mH0G9YcSW8wlW4DFhI/HIOPwre0a1e10mKNj+9dd7sR/E3NXdoxjAx6UtIDnLXRL8XkU1zKjsiyKzmRmLbgQOD061Yh0SVV0xZHTFskiSYPJ3Ajj862x1ooGYVpo19FJYLLLAYbJ2K7c7mBz1q7faWt7qVtPMI3hiVgUYZyT0rRooAoy2G7UrK4jKJHbBhsA9RgYrH1DSJbfRFijZnuBcExmMHjd1/SumpKAMW+0Jp4ba3hkijjhRVD7D5i47gg96dPoXmm6cXG2SWVJoztztZR39a2DS0AYt3o1ze+Q9xepJJHuyDF8mD6DPUe9S2OiizltH8/f9niaP7uN2TnPWtXNAoEZ2padcXxaMXvl28gCvH5Yb8j2psekNb3Qls7t4IyEWSPaG3BRgcnpxWnRQBkPoEbQqqzkSJM0quyBgN3UEHrUyaUA1o7z7ntnZ8rGFDZHTA6VpGkoGZP8AYSKAYrmSOZZmmWUKON3UY7jinz6QZJY5lvHWdU2NIyK28fQ9K08UlAjNutJF1JB5tzIyRbTs2rkkd844zWpmkxQKBi0UUUAFJS0lIAoFFFABRRRQAlKaSigBaQilooATFFLRQAlOpKXFMDmfFXF9D/1xH/oRrDrb8Wf8fsP/AFx/qaw81m9y1sGaXNJmkzikMkBpc1HmlzSGc17UAUYpe9dBiFA96KSgDpvB/L3X0X+tdUtcr4PGWufov9a6paGA8GlzTcUuOaQh1LzSClHFACrThTRTqADNLSUtABS0lFAAaSlooAWgUUUwFzxS02lxxikAopSBSCigAopaQ0DEFGKWigBppV4pKXNAC5o70ZpOtADqZkj607rSHrQBz/iG9kSeO3huvs7qjTMd2N2Oi/jVl9XlmFolnEkkk8RlO5sBQOo/OrosLb7VLcOnmPKADvAIAHpVb+wbUIgjaaMoW2lHwQD1H0oEZ2l6hcpZWlrbxrJM4dz5jYAAY8Uul391HZ2NtBEkkk/mMS7YAw1aH9h2vlwohmjMOQrI+Dg9Rn0qa30q2tmgaIPmDdsyf73WmBQj12V7/YsKtF53lEDO703dMYp0Gs3MqXZMMe+FSVgBPmcHjI7j6VeTS4Y7ppo5J4w772jWTCFvXFNTR7dZJJPNuGkddgcyfMoznANICOxvrq7tIpIhbysZQr7GI2r36960p5Vt4ZJn+5GpY/hVOLSbaJFUeYf3olLF+Wb3q+QGBBGQexoGchbXt1c3N2YrovPPblo4w3CnP3R7gConurm0W4jiN1ErQqWE55ViwBI/OupbTbUzSTBNjvH5ZKHbge3oajTSLRYZY2Dy+cMSPI25iB05piMK8Mthdy2NvNL5EvlZYuSVycHB961dJU2+pX9ojs0EexkDNnbkcjNTro1mkEsJV383G5ncluOnPtU9lZQ2SuIgxLnLO7bmP1NAzm7PUJNO1C6uJ5HeCSSVApJIDLyP8KLO+udMS+llZpZnETAOSQpbJ/rXQSaRZSQtE8WVeUykE/xU+fTLSczGSPJmAD8+nTHpQIyTrGoLDgwJ5hmWNXZGVWDA9jzwRTZb+exub5njia5CRgspOCTx3PStVNKtQqg+bJtkDgvIWOR0p8+m2s7TNLHuMyhX56gdKQHOXbzx3eoPdrDLIEi+7kL94fjV+51q4h1FY4njkh85YmURn5c/7XTPtV+PRbFEdPJJEgAYlyScHIpzaPYtcGcw/OXD8McbvXFAGamrX+6OdvIMBuzblADu69aseIbaWfyJkjWeOHczwM23cPX8Kvf2ba+WEEXyiXzgMn73rS3mnWt6VNzFvK8AgkHHpxQMwrK6mm1W1+xzeXam23LE+TwDgg89c96UavqK6VFeM0bG4kEcYVPu8nn36dK3G0yzZoWMCgwDCYyMD0pf7OtPsYtPJUwDkJk+uaAMOTVtTigSF42WWSbYspiG4rjP3c4zTJZtTmn07zpjAxmZOUxnjqRn9K3P7Jsfs5g8gGMtu5JJz6560raVZPbrA1upjRtwBJ6+uaAM/wAS2/2sWEG4gvMQGHY7ay4tUnjuLy5aPFzBarG4I/iD4z/WuseCKRo2dAxjO5M9jTDZ22+WQwIXlGHJH3h70Ac9calf2a3EX2xbhhbiVZAg+Q7gMfSn3EV8up6WZtRbdJuOQgAXjJHv6VtxabZQxvGlrGqSffGOtTT2lvcqizwpIEOVDDpQBzFpLd2aC4iuMRNqBiaHaMHJ5Oa6S0L7rnfcrPiU4AAHlj+6af8AZLbbs8iPbv8AMxt/i9frSWlolosu0lmlcyOx7k0gOK2yWWjyTIC0F4Hjcf3XDHB/KtG6vrjN23242xtUTyYgB+8475610ptrcw+T5EZiznZtG3OfSiS1t5ZFkkgjZ14DFASKYGAst9c3F9I91LELeBZBEvA3FM/zqGD7bJLZI2o3GLq2aR8YGCBkAeldQI4wzt5a5cYY4+99fWhYo124jQbBhcAcD0FAHIzalNJp1oHnnExhdiwkEY4JAJOOTx0q5p11/wATOC6un/5hoZ3I/wBrk10JhhO0GKMhPujaOPpTbi0huYGhkXCMAp28HGc4+lAFLW7zZoryW53PcAJFjuW/+tWHCk+nm7tZbYwR3Nodq7g2WVcE8evNdcEQKqhQAvAGOlLgHBwD9aAM3QruCfT4IYpA0kUSh1weOMVlzXAuPEFm8M32oJIw8ryivkjuff8AGumAA6DH0pBgEkAAnvSA53TZjFqdvbabdSXFs24zI8eBH3znHrUnky6lJql4qniJre2Hc8ckfWt/HoOaUUActo93NbbCr3E1vFbZmjZMBHHRV4q7oEy3F3c3U2/7XOMsuwhY1HAXJHJ6Vu5NHJoAO1IaU000DFo7UUvagAozSAUtABRSHrxQKACjNFAoABS0CigAooooAKKDRQAUAUtFABRR3ooADRRRQAneiiloASlpKKACg0tJSAKQUppBzQAUUtFABmikpRQAuKBRSimI5bxaf9Mg4/5Zf1NYOa3vGHF3b/8AXM/zrn81D3NFsOzQabmlzSGLmjOKbnFGaAMDmlNAzik7VsZhS96SlFAHT+Dh8116YX+tdQK5fwcPluv+A/1rqFFDEPFOFNFOFIApVooHFAhe9LRRigBRS0dKb1oAcaKOgopgFAFJmnDmkAUopKXPNMBcUhFLmjtQAgOKKOKPWgBc80Gko5pAFGeKKKBhSU4CigQY4pKdSUDEzzRR1ooAyr+/vra8ihS1hZJm2xsZCCeO/FWJNVtrZ0ivJFjmKgsoyQufei/tJLi7sZUK7YJC7ZPbHaqF7pM8uoXEyxiaK4CgqZim3AxzjqKYFuPU1Wa++0uiw27qqsAe4rS6jPasqOxuoGvXhWFjMyGNXJK4Awc1q4yuKQjKt72/urN57WKJy0zLHvOAEHc1WGu3MlpbOkMMcksjIxkchOB1BpltbXraK9jbMqSRTNHIWODtzng++atG0uxZRwfYbJlTICMxIAx15H1pgLeanNaw2qMLdbmfPzM/7tQO+akS/uFvLGOYxNHcqwzHyNw5BB9MVSGhzxW1lsEM8lvuDJJ90hvT6UsFhJb3Wl2hIYwl5nK9B6D8zQBe1m9urKPzYRb+Wq7m818Mx9AKhvtQ1CC1F5FFbrB5asRKTuye1SazZXF6ojjgtpEKkBpc7kPqKbLpk8sNhbSyh4YCGlJJy5HQfSkMjv8AUNStLeO5MEAiCqZFLHcSeoFaNxO0VnLOq/MkZcA/TOKo6jY39zqMUsfkPbxcpG5IG71PrVuSxVy1zsX7WyYwzsUzjHT0oAo2uqXb6fNdv9llCR7gkLEsD6H0qK116b7LdTTrFKsKKwaLOMn+E570o0a6la6lYw20ksXlqsGcdeppqaBM8Nyr+TAJIlQJFkqWBzuNPQRIusyw6fNczSWkxXaFWFjwx7NVi01PFrJPd3FvKqsFzb5OM9jVNtBnuEuHmMEcrqiosY+X5TnJqZbS9sluLhEiNxcOihI1JVQOMn8M0hmne3sNlEHmJG47VAGSx9AKr/23ZiBZSZBukMe3Ydwb0Io1nTW1GGIIyh4n3gPnDexxVaPR5FFv8sETR3AlYIWIIxjqe9AE0XiGylkjUeaN77MtGQFb0PvUn9r2/wBsW2ZJkZ2Kq7IQrEdgaqtosrQunmJlrz7QDzwPT61Emg3A1FLmSaN9kxk3HcWI9PQUCHW2qXEtzYKZQyStKHwmM7elasN7FLY/bPmSIAk7xggCs+00aSCa1cyofIaRjgHnd0q6LWabTHtbyYSSSKys6jHXpxQMzb/WnbTGuLZJoSsiYZ4/vKT29auRazFKk5W3uBJCQDEU+bnpxVdtJvJtPFpcXUTKhTYVUjhT396de6K91LeSLcBDPsIGP7vY+xoAd/wkFv8AZ/NMMwImEJTaCwbH1oXXoDbvI0MyyJKIvJI+YsegqGDQDEqgzID9pWchEwBgdBzUk2hl5J5UuNsrzrPGdudpA6e9AEk+tJAIVa2m86XJ8o4DADqeatwX8M2m/bl3CLYWwRyMdao3OjSXJgnlnjkuIwQTJECjA9se1PuLC5SwZIJ922B08pECB2Pf2oAp3euST2N0sUEsLrCJBJuHAJGOlTS+II7bbF5bSmOJGlbcBjI9+pqjpelXDQ3FoUaK3lhAd5Igrbs9B6itB9BBuDNDOqFkVXDxK/QYyM9KAFn8QLE84S0lkjg2l3BAADDrSXWveRLcCO0klS3CtI4YAAMMg1NLoySJfL5zAXYUH5fu7aG0WNku185sXSIh4+7tGKNAKOr6pM1yltas6phNxQgMzN91QT045zTNKvbgX0C+ZM8UxkUxyuGKle4PpVi90WQ3Hmwok6MqBkdyhDKMAgj2q1pulw26s7W6RTOCp2OWCg9gT0oAgtdd82/+ytCgJVmXZKG6dj6UyDxCZJLiN4Yy0cLTKY5dwOOxOKkg8OW8RTM0rqiMiqcAAMOe1Ot/D8EJbdPM+YTAM4GFP4UaAV11y/kdESwjDSw+fHmX+H34qxaa0bmS3UQhRLbtMfm6EHGKsppUCSROGfMUHkLz/D/jUJ0G18uBFeZPJQoCrYLKTkg0AJY63BPa2z3B8uWcHCAEj7xHX8Kzp9Uu7rSjdywRrAJlVQshDEhv5V0FnaRWVqlvDny0zjJyeuagGkWv2AWWHMO/f97nOc0AU/7Ymj1K4hnSOKOIMQhzvcAZyD0puk6xdXt3EssK+TMpYFEYeXjpkng/hWgdKtmuzcSGSVvm2q7kqueuBTYNItrcFUacxlSoRpSVUHrgUARX99dnUEsbEQh/KMrPLkjGcYGKpW+tX19LZxW0cCNPGzOXyQCGwcflWjLotlLHChRx5S7FKuQdvoT3qaPT7WGWGSKII0KeWmD0FAGPa6tfXeprDGYvL81lkURk7FXvu6c10Irn7PQJ7e8jlaWMbJC5kQtukz2I6AV0FIBaQUtJQAuKKKTNAC0mKWigYCigUUALRigUUAJRRig0AKKKQUtIAFBoopgGKKKKADpSdaDRQAUUUUAFFFFABRRRQAlLRRSAKKKSgB1FJS0AFKKSimI5fxj/AMfFsf8Apmf51zufxrofGRxPa/7jfzrnAc1LLWw7NGabmjNIY/NJmkzRmkMxOlFHFGO9bGYd6KXFIOKAOo8G/duv+A/1rqBXMeDh8l19V/rXTigQ4GnimCnikIWg0GloAQU6kxS0ABNBpDQCCMjmmAtLjikqO8uVtLSWdxkRqWx6+1ICXtSDpWKdQ1G3itrq5S3NvO6qUQHcgPQ5707+15V067aRE+1QSmIKBwST8tMDazxQKwRqd42py2jXNpCYyigOhy5IGcc1D/bl4L10V7dwtyYRAAd5GevWgDpcUdqyG1aWFNTE4XzbU5QAfeUj5ary6veww3gkEfmQ28cn3f4j1oA3jS9q586pdJp7Xa3VvOI3TeEjI2qevepV1pv7cntnCi1RTtbHVgATzQBtijFZ+nX0s0FoLmNvNuFZwVX5QO2fwrRpAIRRS9KTpQAoopBSjrQAUGig9KAA0lFL3oGJilpCcmgZNACjrS0lKOlAhRRjmgcUd6Bid6WjvQaACjvQOKBQAo4oPSg0UAApe9JS0AGO9FFFABQaO9FAC0lFFABRQBS0AJS0UUgDvR3oooADSikopgLRzRS0gCiijrQAlLijFLQAUhFLRQAlLSUooAKUdKSlFAC96SiigA7UlLRQAlFFFAC0UmaWgBvNO7UmKWgApKKKAFopKOtADhRSUUALSUUUDD6UopKWgAoozRQAUUhpaAENFFFAB3paSloASiiloASlFFGKACiikoEFHWiigAooooAWjFFLQByvjPia1/3G/nXM5xXT+MxiW1bPVW/mK5c1LLQ7P5UUlGfakMXOOtGfypueaKAMnGKDwaKK1IFP6UnWgGlAx0oA6rwZ/qrkn+8v9a6bFc14O4huv95f610wNAhcU4cUgo6UCHikzSCloAXrS9RTRSigBelLjtQKKACobu3W7tZbdyQsilSR296mqK4mMEe8QyS+0eM/qaAMtdLvZUt7e8uIWtrchhsU7nx0zUk+j+brC3nmgQkq7x4+8yg4NSpqyPDFMLeVY5XVFZ8Ac9+tXfMTyzJ5ibP72Rj86AM4adeR6lcXME1vtnZSRJGSRgY4qN9CJjlKSos5ufPjkC/d56VsKQyhlIIPcc1Wgv4pr6a1XcHiGSSOD64+mRQBVv8AR/tmoxXXm7FAVZY8ffAORReaS1zNfSCYKLmJUA2524PWrYv4jqJscN5gXdnHH0+uOaS01CK7ubiBAyvA21t3fnGRQBCthcSWM9rdzROrx7FKR7ccdTz9KpP4dZ9Ojg+0/vlkZzLt65GCPyxVxNZgkhnlWOTbDIIz0+bJwCParjXKreR2xVt0iswPbAx/jQA0QyRyW4imCwRptaPb97jA5qxnAqreXptpYYkgeaSXdgKQOgyetMTU4pFtyqOPOZkwRypUHIP5UAXaDWfBqJlt3uPs0iwKhdXJHzAe2eKns7qS5jEjWzxIyhlLMDnP0oAsijOMVSjvXku5YY7Z2WJwrybgAOM9KnFzAZvKE0ZlH8G4ZH4UgJ6SmCaI7SJEIY7R8w5PpTY7q3kk8qOaNpMZ2hgTigZL3oFU31GH7ZDbxukjOxVsMMrgZ/pSvqNoscknnxsIgSwVgSKYFs05apxX0c5gMRVo5VLbt4yMdsVJFe20okMdxGwjGWww4HrSAsilqCC7t7gsIZo5CvUK2cU+WVIY2kkcKi9STigB5oPSooLiK4j8yGRZE6ZU5qrZahJdBpDAEgUsC5cE8E9vwoA0KSs+31NpZIRJbNHFcAmJ92c455HbIqS11AXBuN8Lw+Qed/XGM59qALtJniqUOoRizinunjhMoyoJxx2/SlF45muIljDsiq8YDY3qff60AXM0tU7G8a5aZHi8uSJgrANuByM8GpTeW4uPs5mQS/3c80AT0DrVeG+tZndIp42ZOSA1R/2pYkbhdRbc4zu46ZoAu0VV/tC0FsJ/PTyicBs9/ShtQtFiSVrhBG+drZ4NAFk+1LVVdRtGmEInTzCOB68ZqvFrEFxE7wlcpKI23nHU4zQBpUVVOoWguvs5nXzc7ce/pn1oGpWZuPIE6+buK7ff0oAt0UjHCk+1Uo9UtzFAZZFEky5ATLDrj06UAXqO1Ur3UobKe3ikDEzEjgE4461DFq0X2yeC4cIUmEaYU9wMZP1oA06Kqf2ja/afs/m/vN2zocbvTPTNSXN3DahfNJ3OcKqqWJ/AUAT0CqMmrWcWN0jEbQxIQkKD0J9KWfVrS3kKO7EqAzbUJAB7kjtQBepazk1aJ764t/LkCwIHMm04IwSe3/66cuqQvbieOO4kQn5dsR+b3HtSAv0VQOq2xjhaMSTeapZVjQlsDqSKgOrlp7uJYpEEMQdZGQ46E5I/CmBr0lZ0msQwqAySyMIllcxx8BT3oudYhgZtsU0qoFZ2jUYXd06mkBo0VWvL5LOOMsjvJI21I1xknrVb+2YWjhaOGZ3mdoxGAMhh1B5oA0hQO1Y8msyM9n9mtnZZpGRw2AQRnI69eKbPqtxFLthjab/S/JO4AYGAdo/xNAG3RnFUDqaBHzEwlWYQ+WSMknofpjmq+ry3Bv7C2jV/LlZixSTaTgdM+3WgDYorLi1fe0cn2dhayyeUku4cnOAcemRU2n3z3xdvs5jiVmUOWB3EHB4pgXc0ZrEu9Qkj1cMswFtE6wyJnqWHX8MrT2vJLe91JtykI0QHmSbVXK0gNiisGTUpLuGymgT5/tRjKB/lYgHv6d6stqrrBJ5iQRTRSmJ/MkO3OMgjAyc5pgapoBrIi1ea6S0+zQJvuFc/O2Au04Pbmiz1WeeS1MsEaRXO9Vw+SGUc59uDQBr0E1k2OrPcaiLZjC6shZWiJIGDjGSOevUVBr95tnSBLjyXiQz9cbyPur+PNAG4SAMkgD3pQciue1i5W5FpJDELhfKMrxkZVVIA3H6H+tJPLG/h2W3t5mdYWjiMwP3slScfnQB0Q5GaUVzF3cS3GknTy7CeFX88g87Yxx+Z21o35P8Awi8hyc/Z1OfwFIDWPFArMvGzeaSAfvSN/wCgGq9rf3jtazSvGYprhofLCYI64Oc+1AG0CCODmlFc7baq9naB5EjWF0k8tUXHzq54/Hiny3+qGaSCFGaWCNCwSNSrMRk5yeB9KLAb+aa7hQNzAZOBk96y2nv57+5jhlSMQRI4jKg5YqeCfTNQPdzGzRZXZ7hLqNXWWJQUyR0xx9DQBtg08Vz1o1za2V3Otw0nlXbb0IHKhvm/nn8K1NOuXu0mnLZhaQiHj+EcZ/Eg0AXaBSUo6UDAUUdKKACij6UUAFJilozQAUUUUAJRRRQIM0UUCgBaKKKACiiigDmPGo5tPo39K5TNdX41PFp/wL+lcnnPvSZSHA0GmilB5pFC5zSZ9/1pD1ozQBmA568UHigjuOtLnIrQgb2z3p68U3pzSjrQB1fg4fubn3Zf610wrnPBwH2a4/3h/KukFAhRS0nSigQ4AUuKQCloAOlLSdqUUAFLmgUh5oAWmnlWHtSkcUmMCgDG+yyPo1hBJCzFZULoR0GTnNQ3FlOvmCON1t0uy5REDcFRyF7jNdABS0AUNNT7LYOyCVhuZwjJtP0A7VThs721+yXLFZWViZERPmw/3snPODjt2rYSRJCwRg21trYPQ+lLHIkqB42DL2IORQBii1vxGt58plE/n+Ts+fB425z/AHfamvZ3kfmTW8bCV55E5/uN0b8DzW90ooAxJNNlWG+igjO3MRiB/i2gcfpVpBNeaik4ilt0iiZN0igHc2Og9sVpUHigDLubCWW5s1kmmlVS+6RTtZcjjkVHb21xH9hjMJxbSuGI/iGDhvxrYNGKAMMW0padbS3ngheF/Mjf7pY9No/wq3pCeVCENvcRMEUMZSSCfbk1pUyWVIVDSMFBIXJ9T0oAo2tl/p93NKJF3SgphyARtHYHmqcFpOI7e2a2ZZYrjzHnOMEZJznqcjtW1FLHKGMbBtrFTjsR1FPPHWgDDgtrlZbaA27hYLl3aTI2kHOMfnTrawljjsf3Ox0mdnIxkA7uT+lbWaKQGDbWlwj2C/Y9jW28PIcYYkHn3BpkFleSys00Tgm2eM7goUMegUDtXQ9aKYGHJY3NxBaKsJiZIHjbcQMHaB+tOa1nuFXFqYDHbPGQSPnJGABg9K1nmjiaNHbBkbavuev9KloAyY4WsZorhowscVntfGPvDHFWr43Eum7oI9szBTt4JHIz14zU7zxJIscjAM4JUHvjrT45FlRXRgysMgg9aQFDRreaAXPnK6+ZLuXzCCSMDk4qv9haW8VobNrQYYSvkYYEHjAPPPNbLMFBZjgDkk0qOrorowZWGQR3FAGRbQXTmxilgMa2mSzlhhsAgYpY4rmWbUN9rJEtyvysxXjC45wa0Hu4I3ZJJFVkXe2ewJxU4NAzEthKRZ3kUBnQW/lFARlW9efpipDvk1Gdlg3hLZUeMMByTnGfpWsoVRhQAOuAKRVUEkKATycDrQIoaVbPbyXDCFoIHIKRMckHHJ/GoUtrlBd23kZ8+R3WfIwARx75Fa9IGBJAIJHX2oGY8FpcSNaK1t5H2WJlZiQd5K4wMdu9RzQva2WkR+QGkjlGYwRydpzW48sUTIJJFQudq5OMn0ps7wxBXmKKA3BfHBPpQBkR2V1Fcre/Z93753MAYZAYAA+meP1p1vpswmtpZIlAFxJKyZHyAjgfn6VqvcQxypE8qLJJnYpPLfSh7iGOVInkUSPnapPJoAyZrK+l1JHcM0aXIkUh1ChPp1zStY3LW9zb+UBm6EyPuGGXcD+lan2mEQtMZV8tCQzZ4GOtTLgjOc0AYv2G68k2ZhXZ9o83z9w6bt3TrntUn9nT+Uw2rk33ndf4M1pyTxRzRxPIokkzsUnk4qSgCvaTNdWzSNHsyzBR6jOAfxrKj068hhtEijCTxqFMwk4xnJBHcVuA0UAUdSgmkktZYFV2gl3FScZBBFV5dNmeG8UbN01wsq5PYbf8DWtikYgcngAZNAGPDpTpeMXhEsZnMoczsMc5+70yKuXtvOby3urZUdogylHbbkHHIP4VPaXSXkPnRBwhPBZcbh6j2qbNAGRJY3xe72LAReIA5LH92duDjjkU86VII7tEdSJbdIUJPPAI5rV60tAGUNPuUmn2mMxz26xkknKsFI9OnNFzp072dlAjIywLtkjZiqvxjOR6VqUzz4hJIm7LxrvZRycc/wCFAGVaaVd2CW7wPC0qRtGwYkLgtuBFTTadcyXFy/mRbbm3EbHnIYAjI9ua0kkEiI4yA4yARg07cM4zz6UAZn9lvtnXzF/eWqwD2IBGf1rJubaaG+lPltIyLGI0MTMspCjuDjr610rSgTrFtb5lLbsfKMe9PDAkgEE+1AFHUrD7etu58sSRNu2yLuU5GCDSRadse1f90hgdmKxR7VORip7q8S2h8z7/AM6oQD0ycf1qcMvXI64696QGd/ZTosRinAeO4eYEpkfNnIxn3pZNJLCQpPtdrkXCkpkA4xjrVi7vo7XyxlXd5FQqG5GTjNT+dF5nleYnmddm4Z/KgDO+wM2vrckNsSIEn+Fn5AP4DNXZ7VZrq2nLEGDcQPXIxUkksUK7pZEjXOMs2Bmq1tqUMtqbiVkhTzGQFnGDgkf0pgRQaQIzFGbhntopPMSLaBg5yMnuBVuztVtIPKViw3s+T7kn+tVrvU1iurW3haFnnycu+AB2/E9qtpd27ztCk0bSr1UMMigCodHtGtpY5EV5JSxaUqN2SeuaSXRo5WaTz5BIWRw2AcFVx0q1FfWs8vlRXETvjdhXB4ojv7SSKSRLiNkj++wbgUAVBo0YgWNZ5gyzGYSZG7cfwpf7Gj2ownlE6yGQzcbiSMHtjpV22uYLpC9vKsig4JHY0lzdQ2kfmTuEUnA75oAhttLgtTbmNpCYN4Xcc53HJzSJpVvHHboN5EBYrk9dwIOfzqR9RtI7eOdpl8qT7hHO76AU2bVLKKON3uFCyjKYyd30oAjtNKhtZo5FkmcxKUQO2QqnsOKsxW0cc80wGXlILE89BgCoP7Ts/tPkecN5bb0ON3pnpmnrqFs0kqLISYQxc7TgY689DigCL+yLZQnlGWIoCoZHwcE5x9M0sekWcUDwIjCJyrFN5xkHOaINWs52IjkJ+QuCUIDAdSOOfwoj1S1cTEu0fkrvcSIVIHrg0AStY2zS3EnlDdcLskOeoxipfKj8jySgMe3ZtPIxjGKqf2rbCHzGWZfmChTEQzE9MDvU9tdxXcReLdwxVgwwVI7EUgGW+n2ttIsscZ3qNqlnLbR6DJ4p6WduiRqsQAjfzFGTw3PP6mmXd7HatGjLJJJJnaka5Y460wapb+TPIRIvkAF1ZcNyOMCgCU2FqY44zCpSN/MQHs2c5/Wi40+1uZfNmhDPjBIJGR7461npq5hub0XKStHFKBuVPljUgdT9asy6xbxTMm2RkRgjygDarHoOue4p6gWzbQkykxKTKoV/9oDoKZHYWkUQjSBAu4Pjr8w6GmQ36z3ktvHDKRE215CAFBx9aBfK1+9rHE7eXje+RhcjPrmkAsllCVufJRIpLhSHcLnJI64qW2gW1tooE+7GoUfhVGDWoJp0XY6RybvLkJGGx14zkdKUat/oj3jWky24Xcjkj5xkDpnjrQBpA0VSuNSjga5BjYm3iEpx3Bz0/Kq8moS77dvIkjaVZCkRK/NgAgn0oA1c0Vladqks0Vr9ri8szoSHBGCQM/hxn8qv2Vx9rtUnCFFflQeuM8H8aAJxS0lLQAlFFFABRRRQAlFBFKBQAlA6UUUAFKKSloAKOtJSigDmPG2Qln/wP+lclmut8cf6mzPu/wDSuR3UmUhc0maM+1IfagY4GkpN3GDSUAUBzR0po60481ZAlKDRR796AOt8G8W9z/vD+VdKDzXN+Dv+Pa4/3x/KulFAhwpaQUvegBQaKO1J2oAUUuKSnCgABo60UuKAE61V1CYW9o772Q5Cgqu45JxgCrRFRzwxzxNFMgdG6g0AYyX160JQyMkgulh3OiltpGeQOM08XV0GW1NxhjdGLztoztC7vpntWlHZ20ahY7eNQGD4A/iHf606S1t5UdJIEZXbcwI6n1+tAFTRAQt2GkEp+0tlx34FZltc3IgtbW23qCsjkoVBJ3kAfNXQwwRQKVhiWNSc4UYGajksrWSNY3t4mRSSAVHFAGZJf3ltGqz486eECMDBHm5x2+oNMa51B7qZISxNu6p1QK3AyWzzz7Vsi3hxGPKTEZyg2j5fp6U17S3kmEskEbSDoxUE0AZ/2iYNqFxNdSLFbuVRFUHHyj2561U/tG6ihukeWQbDFtLlS6hjzjHH51v+VEVceWuJOWGPvfWq0+mW8tuYoUSA5VsogwcHIyO4oAzDd3aWW5JpHWa4EaM5XcEx+QJPrUjPfrajzZGASUkhXTzCmPyyKvWunRwrMJtsxmI3AoAvHTipvsVqYhGbaLYDkLsGM+tAENxdqmk/aBLJtKrh1A3HOMdeM1lGeaS3mhmZm8q6iC72DEZI4JHFdAyI0ZjdFZCMFSOMfSmJbW6LtSCNVyDgKMcdKAKemnbBeEcEXElUPtF4NPs3+0SO10wDtkLtGDwDjjNbwRFBCqoBJJwOp9aa0ELReU0SGLpsKjH5UAY7yXqWiNLMQI3YuI5F8woBxz0OO9Nnurye7m+zyMoiVDHlwoIIzlgetbBs7YoqG3i2ryo2DApZLeCVleWGN2XoWUEigDGur+UagpikkAWdInBddvOMgL1P1pzTXKW17c/aZMpOYlBxhF3Dn8M1sG3gaQyNDGZD/EVGfzp2xArLsXaxORjr9aAMe8hDNZxx3skn+kj59wLL8p71b06aY2dwGZpGhldFLdSB0zVxIIUCiOKNQDkAKBg+tPVVGcKBk5OB1NIDnrWQveadIbpppZI5GdWIIU7ew7f/AFqdbXMgWylmnZoyiArG4BDE9SO4NbsdvDGxZIo1Oc5CgGgW8O5W8qPcvCnaMj6UwMq3kMrXEkt46zCR0EO4YwM4GP1qBJ3la2jmvXgVrISZDBct61u+TF5pkMSFz/FtGfzqI2EL3fnuisBH5YQqCBznNIDCeeZoZJ3O2U2KMTj/AGqnuprgNezrcyKbeSPYgI284zn863zHG33kU8Y5A6elNMaHcCi/NyeOtAGE897JfzFZljMU4UI0oUbeP4cc5q1p8z/2lLFLM0jPuZCrgptB6Y7EVpNBE8gkaJC46MVGfzoSKKN2ZI0Vm+8QACaAMPWL14rqTyZJFeHZkGQKvJ7L/FVzTo1j1nUMyuWLKQjN1yvXHtWg0ETvueNGbpkqCafsTzPM2Lvxjdjn86BmHqwmvLyRYYJJfs0fylSBtkODnk+gH5027nOrCBEgaZREZHVSBtYjA6+nNdBgDOABk5OO9NSNEzsRVz1wMUAc5MZL9rJwCLmKGQ47iRSv+H60+KX7ZqVnqDAhXl8uMEdFCHP65/KuhEaKdwRQfUCk2IMYVRjpx0oA595o00a/tmcCczOoj/iOW44rfikQ5jDAyIBvXuMjil8qMuHMaFx0bAz+dPAGSQBk9TQBzuoG4nuri7htmkFsyiKQMABt5bvnnpU5kkubu7nhmlKxwJJDGD8pJBPI79K28DBAAApAqjoAPpQBzlncTJDJcNcrIv2YtJGk5dyfXBHymo7e4kdb2JbtYk2RspM7MoJPI3dRmumEaLkhFBPXA60CNNpGxdp7Y4oAoW07vojyW6OJFRwgLbzkZ6HuKzoSkzQJbzyy+ZbsboGQnBxwT6HNdCAFAAGB2AoVQuSoAJ64FAGXpqNB4bQ24YymEsoJJ+bFZlk37qSSS8Xabc+YiSMX3cYPPQ5rqP0pMAdhz196AOZeaYWBN/JKl19oiEu0kYTtjH4/jRcNILe4Fk7fYfPTk7iNuPm98ZxXRT28dyiCTJCOHGD3HSpRxQBziwM9nBGs/mwveqMRbgFXByATzj/Gpja29rq12kcRQtajyiMnJw2cVv0tAHN248u409ypmmMUSGN1YNHx95T0+tN023kOoI882y6WZmceU25hzwWzjGK6bpRQBlalFI9/GURiPs0wyB3OMCqEVjNDFbfZYWjlexcSMARl8DGfeujzS0Ac/wCVC+nIlpZSRyBofMJiK9GGfrjnmkaOcMbX7NMWGoedu2Hbs3ZzmugZlVSzEBQMknoBRvG3duBXGc54x60Ac4bWQyKjWUjXK3wkabZxs3dc/Tt7UsNhJ/aDC4W4LfafNVkiUqRng7uuMdq6LOehyKUdaAM3U42+3Wc/2driGPeGRRkgkcHFZUenXUcdq7QzRxxtLmOIKzLubI4PHSuozzTZZo4ULyuEXIGT7nAoAyLXTmiuNPZIpBHHHICZMblJPGcVX0vTpYZoUuIrnzICx3/L5fOec9TmuipM80AYNrp08UGmg2+TD5vmjIHUHA/GmGxvZrCW3VJEhR0aJHZd+AckZ9PTNbs08dvEZJnCICBk+5wKkAoAyLTdY75BbzmW5lRMSyAsffjpgZ/KrOrRXcqwi2DmMPmRUcKxGOME1eA5psU0cyb4nDLkjI9RxQBgxaTdxWtkSjM8BkDRxy7WwxyCGq7bacYrmylWERxwpJuVn3EFiO/etUUhoAwxp139n+wlI/J+0eaZ93JG7d09e1OltLmNryUIIYGhkLqJNwkYjggY496v3Go2ltKY5ZcOOWAUnb9cDirIII9QaAMO1tL65tbSQ+VB5NsViZWySWUAEjHGKbHody63HmlI2lhVAfMaQlg2ckn1roMUtAGPe2N3fwxGdbcPC4ZUDNtbgg5OOKktop7RYYoraKMyylpdmWVVx6nueKu2tzHeQiWLO0krzweDj+lQf2hFviXbJmXftBTB+XrxSAS9tZnuoLq2aPzYgyFZM7SD9PpVO7spZ9Usd5zlc3BRcK205X9a04rqGR449xWSRPMCMMHbSxSiWFZcMinPDjB60wM2fS7qSS8RLiJYLtwXBUllGB0/Kl/sbZeSSots8cjhyZY9zL7CtUkDGSBnp702WXyzH8jNvbblR09z7UAR2lqbd7li+7zpTJ0xjgDH6VXn0+SbUkuWkjCIcjamHIxjaTnkVe3puCh1LYzjPNRz3McMUrEhmjQuUB54GaAKFlo32U7M27QgMAfJAkIOerZ96culTNYvZS3YNvs2R7Y8MOeCTnnGParsM6ywJLkKGQOQT90EZ5pt5exWlu8jumVQuqFgC2BnigCn/ZUkguvtF1ve5iERIjwFxnoM+9WZbFJJ7aVnP7hWXGPvZGKkS6hMMMkkiReaoZQzAdRU9AGLd6VKNHSzWRpXWRRE6rtKL0OfwzWksMq3cSxnZaxRbdox8x6D8gP1qxS0AFFFFIApaQUtACUUGkoAWikFLQAUCiigBKWgUCgAooooA5nxuP8ARrQ/7Tj+VcdXZ+NxmytT6O38hXFk0FIXNJmig0gDNGfypKM80AUTQPailqyQHNBGOaOlANAHXeDebSf/AHx/KulFc34NH+iXH/XQfyrpQaAFHJpxpAKUUCEzRQetFACg0tIBRQA8DIopBSigAOKrXt0lnbNM4LAEDAIHJOOp6VOeDUVzG8sLJG6qT/eTcD7EUARR3mZ4oXiZHkjZ8ZBAAI7j61Curq4tvKgZmnUsAWC4AOO/U+1Mj0oxrB5NyY3iDLu2AjDHJAHbHalbSS1nFa/af3UYwcxgnOc5B7GgB1vf3Elzeo9thIGwuGGegOOtRvqwlt58Bo3hZA3lur9SOh6VNNpfmtdgTssdyBuULyCBjOfw6VGNGHlzK8+TLsztjCgbTkYFAD31XbNIPsz+VHMIXk3DgnGOPxpz6msWoJayRgB32BhICc46leoFOfTUeOdPMYebMJicdCCOP0qIaOBd+cJztE3nBNgzn0z1xQBDYahLGh8+F2ha5aLziw4JYgDHp2psOq/ZoQkh8yWSaXG+QKAoY9z+FWY9JKyANcu0Am87yto+9nPX0pTpKqUaKYpKjuwcqGGGOSCKAJYtQik0033KxhCxHcY6iqsOtxukrGIZjhMwCyBsgdjjoavG1D2bW0zGRXUqzYAzn6VAunP9mlgkuS6PGYxiMKQPXjrQBH/a4RZGuLdotsPnL8wO5f6GmJraGKdzEC0SB9qSBgQTjr61PLpkUxPmMxHkeQQPTrn60p09ntJbea5Z1cBc7AuPy60ART6rLD8r2m2QRmUq0oGF+vr7Uo1UGGRnhKSIEITdndu6VBqljJPfpMIXkRYtqlNpIbPcNUv2Kaa9sZrhQXijJlYHgsPuj8Dk0AWL+9+xiIBAzSttBZtqjjuaim1CRXlWG38zyEDynfjGRnA9TVi9tWuo9izGNeQwChgw/Gq7aUoysNxLErxiOQDB3ADA69DigAOqoY55EjJWKFZRz1BBOKU6g/2po1gzGkayO5bG1Tnt3PFJPo8chYRzSRRvGInRccgdKsR2UaSyvkt5kaoQemBn/GgCqdUkismu57bZCVDR4fJOTwD6daiGt5ikxEhdGVdwkymD3Jxxj6VYGlj7M1vJcSvFtAQHA2YOQfcjFSLZTGIq17ISSOdi/ljFIC1A7SQo7BQSMna2R+Bqhf6qbK4EbLEVyBjzPnOe4FTWlm1tKqJIfs8ce0KTyWJySaiudIjuJ5JPOkQS7d6qByR05oAlt75p76W38tVEZxy/zHjrtx0pt7qgsmnV4iSkYdAD/rMnGPzx+dPFgDercvM7FCSiEDAyMdetOurCG7ubeaTduhORjofY/iKAK02txxwtIse5QiEEtj5m6A1Wk1JruKLb8jpdRqTG+VYH0NXY9It47SS3RnAeTzA2eVI6Y+mKedP8yNEnuJJSkgkBIA6duBQA3SpHNpKzsWImkHJ96qprW5p1MSO0cRkAik35xxg8Vow2ccMEkILFJGZjn/a61Ug0gQOGS5l3LH5anA+UZz6UAWrK4e5tPNAjLHONj7lP44rK026mii3NEJLm6mdVzKccE5zxwB7Vr2dotpGwDs7Oxd2OBk/QfSoTpcfkxoksiPHI0iSDGQSTn8OaAIRq0jEQLbj7WZTGUL/KMDJOcdMUDVncpEluPtRlaIoX+UbRknOPTFS/2VGFVkmkWdXMnncbiSMH26dqQ6VGqxlZpFlRzJ5vG4seue1Aw0aSSS2uHmBD+e4wTnHPSorfVZZVt5JbZY4rgsqMHycjPUY74NXrOzSzgaNHd97lyXOTk1R0vSGhggN1LIzRbiIiQVUnPP5GgAh1W4ktYJfsqK1ywWFfM69ck8cDilOqzDdD9nUXfnCHbv8Al5Gc5x0xVg6XF9igt1kkUwEGOQY3AimnSYmiIM0vneYJfOyN24DHpjpQBUs72WGWVZo/nlvfKK78hflByPyqY6pIxaKKFTMbhoV3NxwMkmnnSIvJKCabeZfO80kFg+MZ6UDSIVi2LLMHEpmEu4bgxGD2oERC51A6vDBIsKxmEsyhiehAznFMstQnlt7aC1jUyujOTM5IADY69TVxdPUTwzedN5kQKliR84JyQeP5Uz+yYVjiWKWaJogwV0I3EE5IPFAFdNWubloUtoIxJJG7N5jHClTg9OtXYL4TaUt5hUJj3/O2FB9zRBp1vA8TRhgYkKLz2JySfelFhANP+xEMYdu3k84+tAzMTXJjbXb7IpHg2FSoYKwY4781NJqVzCt1FNHE08RjVNpO07+mfpVgaPb7JVd5pDKFDs75J2nIqWfTreczmRWzOFDEHGNvQj0oAqaaJ11e+W48suEj5jzgjn1qL+17h75kih3QpP5RURsSexbd0/CtO0sYbWSSVDI0koG93YsTjpTBp8K3LTI8qF23siOQrH1IoAoPql/kuiW/l/ajbgHOeuAc0j6vcxQtEyI1x9pMG5ELDAGc7etaQ0+327NnHnef1P385zSS6bayK4ZCC0nm7gxBDeoPagCh/aGoNDboI1jmlnMW6SMqCuCQwHWmNqV698baKSLesqxlBETkYG5s5wO/FaqWUCiIYdzE5dWdyxzjGcmsyXRpnvZZFeNfMl3iYFg6jjgAcdqAES7uBctBbCKIy3siFipPAXOevWmvq1wIIEeVUdpJEeVYy33emF9610sbdZBIIxvEhkzk/eIwT+VUr7SEmaFoEh2ozsY5QSpLdTxQA4vcSeHZXu/9c0Dlvlxjg9qoC5ubaziilljnimsmYLsHyYUfmPrWvaWQg0/7LK3mKQwYc4wT0HtzRBpllAHEVuqh12Ecn5fT2FAGal3dTo4inS2W3tkk4QEMSue/QcdqZbzzvqDXjSPn7Cs3lYGD14/OtaXTbObZ5tujFFCr9B29xUptYGuEnaJTLGNqtjkD0oAw7W/1Nbc3Tq0kZt2kO/ZgNjI245x9afqAlOilnvjM8vlOAQvyksORjt/hWtDYWlvIzw28aMwwSB2oisLOJWVLaJVYgsNvXByP1oAybi6vLdb23W6ZmikhCSMoLDcRkdMUT3d1avdW32hmVZokEzgbkVxyfSttreFmZmiQlyCxI646flQYYm8zdEjeZw+VHzfX1oA5++eQQXtt9oa4iieEq7kEglhkZ79vzp8l3OY5br7W4uUuvLS3BG0jcBjb9Oc1tpbQRR+VHDGsec7QoAz604W8Pnef5Mfm/wB/aN350AYFvcy3WsBPtUiMtw24GUBSgzhQvXNRm5uXS3iMu1HkmJYy+XkhjgbsfpWumjosoJuJGiWXzhGQPvZz1xnrV5oYnTY8aMpOdpUEUAc/LPNDBayXN4soRfnSGbDN82Aw/vemK6COeOR3RGy0Zww9O9Bij+U+WmU+78o4+lOwATx1oAxrG9t7N7yK7lWKczs5DdXB6EevFU5rsvrMRiZkIuhGytKxZl7/AC9AtdIVUnJUEjoSKXAznAyaAOXEqtLNsuJmvhe7Y03nhd3THTGM1JFcF9dgMf7s/aHR13sWIwfvZ4A9K3re2jtRJ5ef3kjSEn1PWpG9aAOW08R5tRB5v20XRLjniPJz7Yx+tT26y7rMsHyDdcnPHXFdEDTicc54oA52xgiS+0yW4iO57UKGKk/PkY/HFVPs8xjtftOVt9kgHmQtIAxc9h3x0NdYGDLuUgqeQR3paAOcmgEIsiN93NHGqhJYWwwz1B/hI961NTjeRrEojNtukZsDOBg81e70pdEKhnVS5woJ6n0FAHPwWDILaZbZhP8Ab2LNt+YJluvt0p1vAFs54JbKRr7bLul8vqSDzu754Fb9Mnnht4vMnkWNAcbmOBQBzzxXMMNwn2WZ2nso0TYucMFIIPp1oubWT/SFlspJ2ltUSEhN2wheRntzzXRqQwypypGQaBxQBzs9hMZV89JzG9qkY8qJXIIHI56fWugtk8u3iT5vlQD5+vTvT+tFAC0UlRT3ENuoaeaOJScAuwGaQEtFQvdQJb/aGmTyf74ORS29zBcxl4ZFdVOCemD70ATUvWq0N9aXD7ILmGRv7quCas0AJSUppKACijFKaACiikoAXpRSUZoAUUtNFL0oA53xuP8AiW259Jf6GuINdz41GdIiPpMP/QTXC0DFHFGaKSgYtGaKbkUgKXT6UueaO1Ga0JA9aUUlLigDr/Bp/wBCn/66f0rpBXOeDf8AjynH/TQfyrpFpAOpR1pBT8UCGkcGmipCOKj6UAOzS9qaKcOlAC5pRTcU4UAEnao3dUQu7BVHJJOAKe56VS1OGSeyKxJvYMrbM43AEEikBJ9ttPJ877TF5Wcb94xn0pxvLVI1le5iVHHysWGD9KoyrM91b3gsH2xlgY8rv5Aw2M49utMtrGZJbR3iAUTSSsmQfL3DgUwNNr22jgSZ7iMRP9193B+lRWF8l3bpIxRWkZ1VQ33tpIyKz4bO5tXtpfs3miN5h5YYZAY5BGeP/wBdFvZ3drHYyC23NC8u6JXGQGzjB6UAar3ltHCJXnjVCSoYnqfSoU1S1lu2to5FZwgcEHg5zxmqNtaXdstrM1t5jRtLvjVhkbjkEZ4//XVgRTjUvO+zbUlgCHDDCEEnB/PtQBONRt1gjknmiiLoGxvzx7etPmvrW32+dcRpvGRluo9az7LT5o/J82NflsjEeQcNnpWdIskLGGUqoS1jWVN6qSBngZHP4UAdM88UUHnPIqx4B3E8c1ENQtDAs32iPyidobPGfSor37RNpqNZhgzbW28BtvcDPfFUbfTrkBPMjPF6JiHcMduOp96ANP7fa/ZvtHnp5Wdu7Pf0+tMsb1buOeQFfLjkKhh0IAHNUXsrmOdp0iEmy7MojDAblK4z9c1c0uCWGKfz4xGZJmcKCDwcUAWftUCqjGVAsgLKc9RjJP5VVn1SH7DcT2zrKYVyR0qtb6fdxG4wV/dIyWpPOMnPP6CoBp148V3vR90sCoPMkDEsDz06CgDV+3Rx+eZ3jjWJgM7s9QD0qCDVYZFuJXdBFHLsVx/FwDUE1hci6luEjD4nSVUyPmAXBpjWt/5U7pH5ZluA5RHG7ZjHXsaALkur2sZt/n3rOSAw6DHrTzqEMYl8940VJNgIbOeM8+9Z8FjdW8Nu3lb3juWkKFwTtIPf15qVrCc3Rfau03azdf4QuP50AXTqNoLcT+cvlk7Qeck+mOtSRXcElubhJAYgCS3061h30M9rcqRIkRe5kkVywUAFR3wav2ai40R4oUIyroMtnceec98k0ATf2vYYJ+0rxzwDyPUetTTahaQbPNmUBxuUjJGPWqiWEyyQHC4S0MJ5/i4qpc6dftaRW4yUFsIyFk2gP3J9RQBrS31tHOITKPNYAhRznPSorHUoprOOSd0SRozIwHQAHGaS0tJUvHlcLg26Rg57jOazoNFuorCa2G0+fH8xLfdYHgfQigDQl1m0is5LhX8wR4yoBB56dauieJrb7Rv/AHWN24jHFZDabLNZ3QFu0c8kYQGSffuwc49q0bgXMumOIl8q5KYAJBwfrSARNStGt2mE6hEIVyQRgnpxQuo2jwvMsoKIdrHByD6YrKXS7po7vchBmMZAkk3N8p5yas3NleCe8kt2wJXjICttYgDDAHsaYE9xqaLDbzW7q8ckwjYkHgc549astfW6RRyNKoWRSyH1AGSayoNMuViUOoH+mCbBk3Hbj17mksrNnkvkKrNFBuhhQnAwTlhn8hSA1P7StPsxuPNxGDtyVIJPoB1obU7PyEl84FHJAwCSSOvHXis2TTr2S1jD7iYZg8cZl+bbjGN3rT30+VbZfJtGSbezh/tGWRiAM5757igZfv8AUIrG0Fw4LKxUAAdc0sup2cOzzJtu9dw+U8D1PHH41FqFtcXGleSCrz4UnnAJBBP8qhktrwTXMkcEb/a4lQhnx5ZAxz6jmgDRlniht2nkcCIDcW7Yqlb6vDNNdkuq28CodxBB5znOfpS3GnyNpEdrEwaSIJgtwGKkH+lVLnTbu8W9eRI4mn8sogfP3TnBIoEWbnW7SG0a4QtIA6oV2kEZ9RjjippdUs4tvmSkbgG+6eAehPp+NUJdNleyuAlv5c7lCA85kLbTnqelJPps0t3LM8AlW4RQyC4ZApAwQcdRQBoS6naRztCZT5iDcwCk4GM5qIa3YHpKx+XcAI2yw9RxyKRbCRXv8bQtxGqIM9MLjmiHT5Ee2Zin7q0MDc9zj/CgCV9RhSUM0qeQYDNkAlsZ6/Slj1WzkSVxIVWJQzFlI4PQ89az20e4+zJGHjytmYDyfvZH6VLe6RJcmbDooe3SMdfvK2efagDQtb2G7LrEWDJjcrqVIz0ODWfNrJa11EwxOklqDtZ1OD0/x6VPptm1u0kklvHE7ALlZWcnH1qOXTrh11KIGPy7r5kYk5BwBgjHtQMsRataPFK7OyeUoZ96FeD0I9aktL2K7MioHV48bldSrDPQ4qlf6Q121x+8VVkgSNc56q2efap9MszbGRnggiZwB+6Zmzj1zQBINSgNw0SiQ7W2tIEOwEDOCabBqttNKiASKJATGzphZAOuDUUNhcxPcQK8RtZnZyTneNw5Hp+NMt9Nuc2qXMkRitARHsByxxgE+nFAD11y2fy9kVw3mjdHiL7+OuPpUh1i32W7RpNKbhGeNUTJOOv0pltprw/2dukU/ZI2Rsd8gDim2WlvbGzLSK32dJEOB13HNAE1trFtcvGqLKqyqWR3XCtjqPwpkGs288gASVA6s0bMBiQDrjn+dMt9IaOOyR5Qy24kDYH3tw/+vTLLRzakIVtSqqUWRYsSHIxyc0ASprCSQRypbTnzmCxKQAZDjtz0HvUgvm+1opjmQmFn8kqM5BA65qM6ZItnZJFMqz2mCrsuVbjByKLnS5LvLTXOJDA8RKJjqQc9fagCte6u0mn3gjDwTwbD94Hgkdx+NaV9eizSFvKaVpZBGqrjOSD6/Ss+PQSIblXmjU3CIpEcW1V2nPTPNWdZt57hbMW+QyXCsXAztGDzQAn9sDyypt3Fz5vk+RkZ3Yz19Md6gutXuRGnk222ZbhYZUZhxnpg+/rU39jkr5n2g/avO87zgnGcYxtz0xSvpG6BwblvtDzLMZdo+8OnHpigCO816O1neNowfK2+bmQAgnso74p1xrDQy3AFsWht3VZJN4H3sYwPxqVtNYXTzxXG0y4MgMYOSBjIz0p0+lxzJdoZGH2plZiO2MYx+VAFQ310z6qsqbYrdcqyPhh8ueOPx9qWbWfsog3JGUYJnMw8z5sc7cVZfTA0103nOEuk2ugA64xkfhULaFCxb9/KqPsLIAOSuMc49qBE+mOzXWoh2JC3GFyc4G0dKrpq8zrHcfZkFpLL5SNv+bOcAkY6ZrQt7VLeSd0JJmfe2exwB/SqkekxJIn72VoEk8xISRtVuvpmgZDoAmdrue4VfMaZl3ByTwenPYUqaux1ZLRhCyuzKDGxJUgZ54x+VaFrbJaq6xliHdpDn1JzVSDSIIJ45VklIiZmjQt8q5znt70AJeTXi61ZwwtGIXRiwOecYz/9aqsGuSz3iqsIaBpTHgI24DpuJ6fhWpcWaXE8E5Z0khJ2lDjIPUH24qOHT44bgvHLMqFi/lB/kyfagCjJd3d5o91cssK28kEm1RneODjJ6GiC+uoIXjmWFiln58e0HjAxg+tXF0m2RJEVpvKcFfL3naoPXAqVrC3ZiWUnMPkdf4PSgDNTVLq3Be5WJ1a1NyojBGOnHP1pxurxNkV00Li6t3ZfLUjYQucdeRzWibG2JXMedsXkgE8bPSo4NNtoCdqMxKFAXcttX0GegoAy7C6u5bNIbV44hbWsbsXXO8lc468DimzazdThfs7eW5hR0jERcuzds9q1X0qycIpiICIE+VyMqOxweR9ap3uitPdSSxC32uiou9TmLAx8uKAFkv7mGWSzd0N0zoIW24BVupx7YapdbEhbTxE4RzcgByM4+U9qlGn/AOm287vv+zwmNSfvEnufw/nVm5tYLtFS4iWRVOQD2PrQBjSaleRg2oYyy/aTD5qKuSNoPAPGecU24F9OtiLp2iZbvauVXJGDhiBkZrY/s+0Fr9n+zp5Wd2339c9c+9Ois7aJERIVCo29R6N6/WgDKe9uvs814LjaI7jyhBtGCN23k9cnrSy3d5Gup3Pn5W1dkji2DHQck+2a1DYWhuftJt4zNnO/HOfX61KsMSiQCNQJCS4x94n1oAzdKkv2nYXO8wNGGDSFM7vbb2qte6hPHf5hllZEuEicEKE5xkY+8Tz1rXt7K2tSxt4I4i3UqMZpHsbV5zO9tE0uQd5UZ46UAZH2q78x5zcsVW/8gR4G3YTj0znmrWsrI1xpwiWNn884En3funrWj9nhwR5SYL+Z90fe9frTjGrMpZVJQ5UkdD7UAc2BjSRbfLHcy3hDE8JE4OePbjj61Y0m7P2ia0YZn2M9wzHJaToNvtitpraB1dXhjZZDlwVB3H3pqWtvFs8uCNdmduFHGeuKAMCNoW0HTkiKG73J5YXG4Hdz+GM5rpAaiitbeBi0MEUZPUogFSmgBaSiikAtJRS0AFJQetFAC0neloFABQaKWgDA8ZjOiL7TL/Jq4Ou/8YjOh59JV/ka8/PFMaDNLSUtIYZpCATRSGgCmDSkUlKDirJEGacKSlANAHY+Df8Ajynz/wA9B/KukFc54OP+gTf9df6V0YpCHCnCmClFADz0qI9aeTxTO9ACinjpTFFP70ALRRSGgBrcmig81R1iZ4NLlljcxspX5h2+YUAXx1pcVz9xPLEl1HbXskiAwkSlgxVmbBGfp2qab5Lt7ae9nijjh3xsZMM7EnJJ749KANjzU83yd48zbu298etP+tc+19erB5uWEv2APjH8W772PpQJ7qC0uJEuVePYnSfzWTJwW6ccH9KAOg3KuASBu4GT1pssqRbfMcLvYKue59Kw72G282yZL+WSMT4L+fkLlT3rR1OR40tNjlc3KKcHqKALwXiq0stq14Ld0EkwGf8AV7to7c9qp6XM322WKSczuwLh1k3Jtz6fwmq1zE0d7q80UkokSFWXDnqQf5UAbtHWsOa+MjXX2e4LBLHdlW4Dc8/XpTJ5bm0WcRTyuWtFlJc7iGzgkenFAG350f2kwZ/eBN+Mds4qQVzbOIbi7exuHnZbPIZm3kHd6/rThLcw2Vw8V2roY1+5MZGTJ5bkccZoA31nja4eEN+8QBiMdj0/lUn0rBtTAt5feXeyGIQpmXfuK8noavauziwQRSuhaSMb1ODgkUAXzRisC+WWO9NulyY444sxtLOV+Yk5Occ/SpxIHu3F7dNG0aR+XsfaGyOSPXmkBrnrS1z6TyMUkFxIb03Oxot3G3PTb6Y70oSR/Kk+0XAaS8eI4c425PGKYG8yhuGUMPcZpyjHHQVgr5rrDbmaYIL148hzuKgEgZpsHmxNBIJpmIvDDhnJGznj/wCvQB0WKDXO6dJcSXccj3KJL5jCSNpCWI5429BS2TTKbGXzZWeZpFcM5IIGcDH4UAbklzHDLFG5w0pIXj2zT4pUmiWWI7kbocYrnLR43utNkM8j3JZjMjMTtOD27VJbCS5Foks0wVoZCdrkEkNxmgDocdaXtXJy3k0kVusssgZ7YFW8woFbJG4469K29RlS30lMM0inYu9ZCuc9y3XFIDQ96K5u3lmltUi899n24R7o5CflI6AnkintI6RiCWeVbZLwxs5c5CYyAW64zQBuwzxz+YIznynKNx3H/wCupF4BGMd6y9B2+Vd+W7On2ltrMckjA71Q/fpoq3CzSl5ZtsrPIcKm4j8O3NMDeu7qOzhEku4gsFAUZJJ6ACnwXCThtm7KHDBlIIOM4rnZLcy20O+4EyC8QJ5UrMEB6jNWLkytPNCJZVX7bEnDHO0oM80gNuSaOIoHJBdto4zzUgrn42mjcQrJJsTUAgyxJ27c4z3FMtPNjSzufNmaSSeRHyxIx82OPwFAHSClPvXNaBL593BJJKyyCM7g0rHzWPcA8cDNWdUjabULgGSZVSz3qEcqNwJ54oGbLZzntTZHSOMvIwRV5JPQVgKbmFGNu8rySWHmncxb58jke/NVGhMunXRFykq+QGMSO5O4dzn8eKBHWA9MdPWmQyrOm5M4yV5BHINY8cUVzf2SxvI1sLdmwHbBIYdTmoA+XjF80n2TzpgSSQN2flBx260DOjorBieJNYhMTPOHCqqsXDxDb156j1zS+I3zIsWwA+UzJI248+ihe/1oA3egps0iwwSTPnailjjrgDNc7LC92pabzWZdPVxyR8/PP1pL3bIJftyys7Wa/Z8BvvY+bGO+cUAdHBKs0KSpkK6hhn0NPrHvVc+F1RQ2/wAmPgdeq1TvNORDqYihcCOFHhAJ4fuR78CgDpAfXvQSM4zz6VzN9BNNqE32iQxblTyXMLORxztIPBzS3ImbWExBseO5QZETFmXjLFumPagDpFYHIz0607j1rnIoGI1CC3iMnmQyHzWjKuGP8JJ6+30pW8y7Wdo4JwP7OMWWjIy/oKAOhMiBSxdQAcEk8A0M6KAWdQG6ZPWsC80/yI9PEcWy3CEzYhMnzkDll79+aZJaGCG0MUc1xJGpCJLbnawLZx/skfyoEb1zdQWixmdwnmOEXPqac00aMqvIis33QWGT9Koa7B51tbuYDN5U6MwCbjtzzxVG8ti0l+jWUkr3AX7O4ThRtAAz/Dg80DN95EjQvIyqo6knAFRfbLbyzJ9pi8sHG7eMZrO1sSrp9ogxJN5yDBGdxAPY9aowhxbCKGBi4uGNzthUshI42jkYoA6RZomC7ZEO8ZXB+99KZJd28caySXEaoxwGLgAmsOztbq0i02V7WVzC0odFxuG4nHtVVoruH7HCIgswimLI21sAv7nFAjpGvrRER3uYgkn3WLjB+lTu6JGZGYKgGSxPAFcytr5y289ul09q1t5AEe3cME5znsfUVq3lm76ELSBSWVUwjkZOCDgn8KBlkahZm3acXMXlg7S27jPpS/b7QQrMbmMRscBt3BPpVC4W4nmtbpbFlEEhLRErubK4z1xxUUen3DTwzvEEBvGnaPIOxduB+OeaANKPUbKWRI47mNmf7oB60w6rYLIUN1GGBIIJ6EdRVJdOnA4jAP8AaHn9R9z1oXTLj7NGhRdy3/nnkfd3Hn8qANEahaNam4Ew8oHbnBzn0x1z7Uw6lZi3E5nURltoJBzu9Mdc1nXGlXMiyuo5F4Z1VZNpZSMcHsakTTH227LCYyt0JpBJLvJGMZz60AXW1O0WREMh3OAcBDwD0zxx+NMTU4lgMkxyfMdQIkZvun6U1Ibu31G4lhjjkjuGVizPgpgYPGOaqPpt6qKisGj82V2jWUpnccqcj09KALU+pfv7cwOjQSwSS7iD2AxUkeqQ4tlk375wu1ljbaSR2NU4NInS3tUZ490VtLE3J6t0qWCxvIbi0LCCSK3iWMAuQVOMM2Mcn0oAs/2lbi58lllDHIUmMgMR1A9aqw6v9oshOEMH74RnehIOWxge/wDKoodJu11GG4leN/LmZzIXYswIIAx0GKlj0y4FkbVni2rcCVGBOSN+4gjHWgCx/atsJtmJCvmeX5uz5N3pmmnV7cTmPZNhZfJZ9nyhvTNQLpdyIRZmSI2Ym83PO8jdu2+nXvUjaW5hmTzFzJefaB7DIOPrxQBduJ/IjDCKSUk42xjJqqNYt2it3jjmka43BEVRuyOoPPFO1SxkvVg8to8RsWaOQEo/HfHpUNjpLWv2LMqn7MZCQq4B3enpigCX+14WhgaKKWSSZiqxKBuyOucnHFLpFzJc2c00gd2WWQBCAGwDwKgXSZofIkgnjE8MkjAupKkOenWrumWb2UDpJL5rPI0hYLjqc9KAKVprTNpsVxc25WSV9iKpADnJ6ZPA471MmrxSRoYopHmeQxCIEZ3Dk85xj3qEaI5s47d5on8iQvFujyCDnIYZ561KdMkEcLxSQRXELl1McOEORggjNAEE+o3EWpri2nZTalzBkAqQ3J61PJqy5hW3tpJ2mh85QCAAvvmnjT5GuftE1wHkNuYThMDk5z1pLbTBBJbt5xbybbyMbcZ5HP6UAN/tXzhEtnbPPJJF5pXcF2r7k981C2qI13b3Idxam1kkZPcEdvXtT4tIkthE1rd+XIkXkszR7gwzkHGeDT/7Et/LjjLuY0geEjudxyTn1oAQawYv+Py1eAGJpU+YNuAGSPY1EdbkRm82y2oiLIzLKG2qxwDwKW50ud7aVnnNzMkDRQjaExkc/U1Dp1nNGs8Rt5FtXhIdZERWZ/bb+PWgRqw3ImuJ4lQ7YSF354JIzj8OPzqeqOjWjWWmxxyE+afnkJOTuP8AnH4VepDEpaMUYoAKKKKACjNFAoAKWiigBaKBRTAxfGI/4kLf9dF/rXnufWvQvGH/ACL8n/XRa88NA0B4+lGaAfWgikAZzSEdqO9LmgZU7UlL2pB71ZIU7PFJRQB2fg0Z06b/AK6/0FdEK57wYP8AiWy+nm/0FdGKBB2pwFIKcKQCHimHipCeKZQADiniminA8UALSE0ueKb1FACVBd2y3du0LsQrY5Hsc/0qcCqWszz22nvLbFQ4I5PbmgC4kMSKVSNFUnJAUAE+tK8ccmPMjR8cjcAcVTN3dfbktRBFu8sSSNvOByRgcVDbasZbtoSsLfIzAxMSAR2JI/lQBeS1UXr3TOzOyhADjCr1wKmjhijDBI0UN1CqBmsuDVLhxG0lsmJoGljWNyWyMcHjvmoLy7uL3TEZTb4eZEYIzcZI+U8Z+tAG2IYgmzyk2Zzt2jH5U8qD1Gcc1hyawbWZoIoUKW5VGUbiSeM7eO3vWhbXdxcX08QijEELbS5Y7icZGBQBbWNELFEVc9cDGaQgZzgZPX3qmb2QaqbUiNEABBckM/H8Pbj0qOLU2khtHaIDz5mjIz0xnn9KALojRV2qqgegFOIHoPSssalOLJ75oYzb4OwBjv64Ge3NPvL+5sbdTcRw+ZI4RNhYqOMnPGePagDQVEUYVFUewxQI0UYVFAPXAxWT/a0xtg/lKp80o0jBtgGM59anN/It+kDCJEZVO5if3hPXaenFAFyW3iliMToPLOMqBgGpTyMYGKyLXWZLmZAIQY5GYAKG3LjOCTjHOKnsr24ubWVxHEZk/wCWIJUqfRs0AX2VWxuVTjpkZpSitgsoJHQkdKrXtwba3Mm+JDkD95nH5Dk1RGrTPZpKEjU+a0byMG2rjvjqM0Aa+0B920bvXHNAGP51WvLpra0S4ARgCu/ByNpPJFVE1dpJJI1iUP5wjjz/ABLkgt+jUgNU/SlGP61jW2sS3FygWLMLyFMBG3KM43E9Kj0knz7DJPIn7/7VAG5tXduwM+tOAAweKyNU1R7KYhDGwQAsmGLYJ9RwPxqxDeyvqT28nlxqPuKwO5xjqD0P0pgX8AZOB9cUuBjgVn3V3djUBa2qw5MRkLSZ9cY4qG21O5vJrdII4lV4fNcvnjDYIFAFu406OaYyiSWJmXY3lkAMPy96sxxRxQrEigRoAoHXgVlx6ndNHBcmOL7PcSeWi87l6gE/lSNqb3FuFEa7vIkeYAkbccYH40Aa2BjgcUhVTkbQQetYk17cz2M0VukapHahpC5OTuXoPw9aT7c9pDI8aBmS2hYbmODk46UAbowBwKXjbjHHpWPLqlxbi4jmWESRvGA4ztAbufpVvS7qa5glkm8shHKo0YIDAd+aALoUAAAAD0Ap2B6ViWWsXV3NGFhGyXcF/dt8mM4JPQjjtSprM0tndTpFGDaphwTnMmece1AGycUMgdSrDKkYIrGn1a5svNW6jjZ/KEsfl5xycYP4mk/te7W1ncwqzxsgVjGyK244xg+lAF+20uG3kjcPM/lAiNXfITtx+FXGrEvNQm0+d3nRJJltt2U3BSd+Bx+NM/te8S1uHaJWaMpscxsituOCMH0pAbppNoHtWQ+p3UAuYZVhaeN40RlBCnf0yPanXd9eWjw27eW80u4744mbCjH8IPXJoA1QOKWqVvdSvpf2m4QQSBSWDggDGecdcVnLrNyLe8Pyu0MayIxiZAcnHQ/zoGb/APOhWGcZBI7elYsmpXdt9pilMUky+X5bAEKN5xzz2qTTfOXWb9bh0dwkXzIuARg9qBGsGDE7SDjg4PSisPT7qT+2bu0j2qGuHkZmH3gAPlHvS2mp3h+yzTtEYrgyLsVMEbckHOfagZuUCsWG+vmWznd4il4SqxhOYzgkc556c1FHrzhomlVfLWIiY+kvOB/46fzFAG/vXfs3DdjO3POPWnDiubub24tLk3TqGuPsKZGOAS/p+NTm/wBSht5RKhUs8aRTSxhcFjg5AJ6UCNxXVnZA6llxuAPIz0p1cy9zcWF1qJacPKXgTzBHyAQedvc4qU3+oJaxndJIZ7gxxP5aq2wDOdpxyfegDoaKoWM92LKZ7yNt8ZYrkAF1AyMgcA1Sgu7xhYyNdBxfBsoqD938uQR9PegZqxXMM7OsMqOYztbac4NPR1kUMjBlPQg5BrO8ORsujQlpC+4sQCAMfMaoWdxdXEdnDHceQrwSu2xF6hsDtQBvT28NzF5dxEsiZzhhnmiC3htk2QRLGnooxWLb3d3ffY1+0tD5lo0rlFHLAgdxS217cXxs4pblrcSWplZ0wCzZx3/OmBvVFcWtvc7fPgjl29N6g4rCXVrqG1jmlbf9oiZIvl4MgbCn8QR+VN1K+ubV2WOeVpLYRiRi6qhJxn5cZbNIR0BeKGJiSiJGOewUf0p6sGAYHIIyCO9c+VMM+uuJ5DIEyqlv9jOce1OW7uRIlh5r+ZcmOSN+6pjL/wAj+dMDfqN54o5ooWbEkudgx1x1rAinvZdQkf7QsbJc7Njz4GzPTZjuO9W9a8o6ppwlmaGM+YCyvt7DjPakM2QaK5Y3N1IlrE05+zlpdsrymPzADhcsB6fnUs0ssMdnLcXiXBRcMkUxVmy2Aw/velAHRK6MzKrAsnDAHkfWnVj6dFFDruojewkJUqrOeQVGTjvzVXVJYRqV8txcyxlIFaFFkKgtg9MdT0oA6LFBHFYNokk+oPJdGYtDbROEDkDfg549ao2s87TSvaHa0lq7bFdmIfPGSf4qAOpllSCIyTOEUdSaBKDcGHDbgu7O3j86525isJ9El+zeZJIqo8nLHnIznPfrT9Q3F5fsXmeR9kTGzP3d/OPfFAHRYozjntXO3627WcQ09Str5w87KMV6cZHceuKieCNNNjJn81RK7xxmB/LPH3cdfpQB0s80dtC80zbI0GWPpSlhgNkY9SazdSiN14dkU2+H8oMIsZKnjj8KpyC1+0QyTWrvY/Z9sSCEkK+eflxwT60AbrtsjZsFtozgdTTRMhiV3Ij3AHDkAjNUbKGdPD/lTK3m+Sw2nkjg4H1xis+PT2lUefas23TVVdy9H54HvQB0LSRx7fMdV3HA3EDNOEsfmCPzE3n+HPNc/BH5U0b39nJcK9tGqDyt+1h94exqU6c8n9ryJb7biUkQuwwcbR0P5igDajnikDFJUYL94hgcfWmi5geJpUmjaNerhxgfjWBbWskcM8sEMrzC32eVJbhEJyOMfxEc02CzkYXpmhufKfymUrAFORnnZ6dOKAN97q3SETNPGIz0csMH8aV54oYGnd1Earu3Z4xWDJbXcgs55oXREV1IhhUkZPB2HOMj8q07OzEWj/ZkWQgxsAs2N3OcA9qAJYdStJbZLgXEaxuMjcwH4fWpPtlt5wh+0ReY3RN4yfwrJtrJ5IdJSS0KrbswlDqAM7OvvzTLy1vZ7/HkOES5R02KgTYCOSepNAGz9stROIPtMXmk4CbxnPpimyX9pGZVNxEWiUs67xkYrMbTpjHOywjzGv1lU8Z2hhzn6ZqWC3nW8nSOCRLeRZC4l2kbz/dI5wfegCSw1aObT1u7ua3iRzhdr9PY+9WpL60hiWSS5iVHGUJbhvp61lNp11Ha6W3ly5t4ikiQldwJA5GeDU1vpzJPpzJCyxQ+aWErAspbp0/pQBr5BAI6UGlxSUgCilooASloooAKKKKYCilpKWgDG8Xf8i/L/vr/ADrzo9K9G8W/8i/N/vL/ADrzg8UDQuM0lAJooGIaUUlLQBUBoo6UtUSApcUUdqAOz8G/8gub/rr/AEFdGprnPBoxpcv/AF1/oK6MUCF604UgpaQAelR09jgUwUAOFOpop1ACdqSnUhFACVFd2yXds8EhIV+69RU2KZNKkERkkOFHtmgCOK0RJvNLvJJ5YjLMeoBz2+tQ2+kwwMpEszBEKIrMMKp7DinjUrQQCYzYQvs5U53emMZzThqNp9nFx5uYy2z7p3bvTHXNAANOhCwKrSL5EbRoQ3OCBz9eKRNLhCtveWR3kWRnYjJK9O1Lpl59uSeTjYkzIhAx8oA605NStJGdUl4QElipC8dcHoaAEbT0Nw80c00JkIMixtgMR36fyqeC3SCSaRM5lbc2fXGKgi1SzkWRhKQI08xtyEHb6gEcimHWrABv3zcDdjy2yR6jjke9AEslikl0s7yysEcOsZb5Q2MZqGPSLeOdZVeYhJDIkZf5VJ64H41JPqdpBtEkvLp5gCqWyvrxSw6laTyFIpgSF35IIBHqCetAEI0q3VHjLymFwf3Rf5Vz6Up02Notsk1w7AhlkZ/mUjpinJqdpKrsspwiFzlCMr6jI5FINTtPKWTexVjtXCEljjPAxzQASWAkhEbXNyeuW38nPY8Uh06EvEd8vlx7dsW75cjocU5b+MvKdy+UsauMK27nI6Y9qhuNRU26yWxyfOSNw6kEZPoaAJobCOFz5csyx5JEQf5Rn0qN9NxFMsU8nmS7VaV2ywUHoP1o/tOKKJpLhvlWRkzGjEDB78VK+o28cqo5cbsfNsO0Z6ZNAEl3aR3USo5YFGDKynBBHeoBpcIhMSyTqpYsxEnLE9c1GdVV1vQiFDbfxOp2njvxUr6naxNskc5ABdlQlVz6ntQBYNtE1sbYr+6KbNvtjFRRabawywSoh3QJsQk9v85/OmzanaQTNE7tuQgMQhIXPQk1YubiK1j3zNgZwABkk+gFAEUVhFDOXjeVV3FvLD/Jk+1LDYQQNEyBsxbtuT/eOTVO+1dVtN9sWEhkEZ3RnKEnuPpV2W7jtbWKS4diGwu7YQST7UAR3OlW11K7yeYPMADhXIDY6ZqUWMS3YuC0rMCSqs5KqT1wKjGqWvkGbc4AfZsKHdu9MdafDqNtKyBXIZywAYEEEdQfQ0AQXWnG61JJ2d0jEJTKOVbOf5VZisreCRXiTaUj8oYPAXOaSG/t50gaKTcJ8hOOuOv8qiOoqNU+xGOT/V79+046/wAvegAh023imDqH2oxdELnarHuBUiWFsjXLKmDc/wCsOetRwanbTPtVmAILBmUhWA6kHvUF3qyCwkmtt4KlSC8ZAKlgMj1oAml0m1kAGZFGwRsFcgMo6A0r6ZbOrKythkWM/N/CpyKP7UtfIllZnVYmAcMhBGenFKNStWgkl3MojYKyshDZPQY680ARajpouAzxBfMd0ZwzEAhe2R0qXTree3EvnN8rN8ke8uEGPU81BPqIa2L25IdJUR0dcEZI6g+1Wf7TtftHk7m+/wCXv2HZu9M9M0AEWmxQE+XLMqcgRiQ7Vz1wKiudJhaymitUEbvD5QyTg/X396lTVLZ7hYF8wszFVbyztJHXB9qij1aEW0UkhMkkgY4hjJ4BwTjqBQBJHpNqsciOryeYgQl2JIA7D0p406HyWjd5pVYqT5khPQ5FC6jbtNHHGXkMihwUQkAHoSe1WuaAK09jb3MjPNHuLx+WeT0zn+dNGmw+S0MjSyoxBPmSE9DkVBBq6C1hkuFbzZmdUSJC2dpI/lVyG6intRcxktGQT05468etAxsthbTNMXjz5+3fye3T6UxtLtiqg+aXUlhJ5jb8n3zSLq1tsmd/Mi8lQziRCpwehAqsmsIby5MgkjgihVyrphgST/8AWpCNH7NEbU27KWjKlSGYkkH3NV00mzVJF2M3mKEcvIxJA6DrVM6q5mvCC0McMcZAli5BJOeO/apG1Zm+3qInh+yjiRkyOmeRTAuS2NtN5vmRBvNUK/J5A6UtrY29oztEhDyY3szFi2OnWoJNWghLBlkcRgGR0TKpn1om1e2hleMrKwj273Vcqu7GCT+NAE/2K2Lb/KG7zfNzk53YxmnJZW8awqsQAhJZOT8pOc/zNQ6nfNYRwssLS+ZKqYUdM/1pJ9Vhgd1MUz+WoaUomRGD6/8A1qAHwabaW83mRQ7WGdvzEhc9cDoPwpX02zdZFa3QrK/mOPVvWoNavJLbS2nttzM2AroAcAnrzT0v4oLefzjMWtUVpN4G7kZ7cZpDLEtrbzM7SxK5dPLYnuuc4piabZi3eHyQ0cmAwZi2cdOprM1PUrmA6gISxCLF5eAPk3dTzTri9nt7S6RJpfMiWIjzUXcu485I4NMRZutFt5Lcx2yRxEurtuUsHxnAbnnrTrTSIo4JY7lYpFlcPsRdqKQMcDPFQx30v2qRZJWA+3eSoCg8bM4/+vU0GswzyxAQzLHKWVJGAwWXOR19jQBet7eK2j8uBAiZzgetQwWFpbTGWG3jRz3A/wA4qG01Zbq5jiFtKqyqXjkYjBUd8Zz6U176cay9mICYhBv3gjIOevXp2pAXoo0hjWOJAiDoo6CmJbQxlSkSKVBVcDoCckVmaTqsj21ol1HIplQlZnIw+3r9KlstahvLpIVQqJQWibeDkD1A6Uxl5LeGPaUiRdq7FwOg9PpSSWVrLGkUlvE0afdUoMD6VUvdUa2uJIY7VpjFF5zkOAAvOf5VDd6/DA2EQOBGsrbpAhwRkAA9TikBqmGNggaNCEIKAqPlPtTZbW3kk8ySCN3xjcygmsy68QwQTMEQOiKrOTIFbBGflHfio9Y1OZ7O9FpC3lxYVphJghjg8D8R+dAGu0ERlMhiQuy7SxUZI9KfsTcG2LuUYBxyKpR37S6nJaiNQIuCWfDHjOQvce9FzezLd/ZbWATSLH5jbn2gDsOnWgC35MTSiQxIZP7+0Z/OnsiOMOisOnIzWCLmXUtW090j/wBHMTSbTIRyCAScdSKm1Ayvrlqrqpt44mlx5hB4IycDuOwoA2GjRkCMilR0UjigohK/KuR046fSsW28QCZg0kSiNo2kGxiSuBnDcY5FNN5cnUbOe6jSOPyJJAI3J4wDg+9AG5tXdnAz0zUa20aXUlwMl5AoOenGcfzrKstcluG+aFSrRNINu75cDOGJGOfanjU7kWEVzMLaHz8GMEsxxjPQDk/SgDY/nSViQXrX11pM5XYWMwIGcZAx/SptY1SSxY+U8RKpvKFWZiPw6D3NAGsKKw7vWbhJ3jt/JVlVCsbqWaQt6YI6Us+r3Yu5o7eAyLA4QqsTMX6ZO4cCgDbzSZrGuNSvI5LqRRD5FtOsZUqdzA475461Yt57q7upjG8aQQymMoVJZsdTnPFAGiD6UGubg1KdYLe2to9hKu5McRk6OQBjP61cN/fKLWS4T7LEyjzGMe75s4weflH+NAGwaM0DrWD/AGzPHPDFLtJjkZbo4+6M4U/qDQBvinDpXPtqV9L9lSMOGuEeXMcalguflHJA6YrThuJ00gz3n7mZIyXO3OMd8f0oAuO6xxtJIwVFGSScAClGDgjkHvXNve3MtpqcE7SMv2XzEMqKrc57DtVuK5uYr1BcSMsTriFVUFXwucE9QaANmkrDtr27KWN29wJBdSbGh2gBQc9O/GKsazdSROsVvLMsvlNJtjVcYHclu3sKANWgViW91d3l3aL9oMSNaLM6oo+Zs9OelR6XdajcyQXDFjFI7CRWZNoHONoHORigDoKSk5pc0gCigUGmAUUUUgCg0UUAJS0lLQAUtJS0wCloooEY/iz/AJF+f/eX+deb/WvSPFnPh+f6r/OvOCKCkJzQDRmkoAdSZzSDNL/OgCr1o6UUtUIKUH8qQUowKAOz8HD/AIlsp/6a/wBBXRZrnvB3Gly/9dT/ACFdBnnikIeKfUag1KBigCNwcUwVNKcrjtUQHFADh1paQDFLQAUUcUUAAqtqEdxJaslqxWTI6NtJGeQD2qzS0AYsGmXCqu4Kp+1rNgyFztAx17mpTYXKTG4jEbst00oQtjcpXHX1rVpRmgCppltNBHP9p2B5pmkwhyACBVWOxvDpjabIIljEbKJQxJbnI4xx71rd6iS4Rrt7bnzEQOeOMEkf0oAzprG7u1keZIomW2aFAr7gS3fpwOKmNjKZgwKYFoYOv8X+FXBcRtdPbDd5iIHPpg//AKqlAxQBmW+nzRPGzFPlsxAef4s/yqP+yZXht4ndQEtXgYg9zjp+VbB5qtHeLLeS2yRyHysb3wNoJGcUAZsOlSC3kRoESTyGiEhnZ8kj0PQVYktLiNrKaARu9vGY2Rm2gggDIOPatE9KQ8LntQBl3FleymeRJEjlkiRfkY9QSSM9uD1qKPSrhY5M7F3zxyAGQuQF65J6mr1tqENy0Sxh8yxmRcjsDipbq4S0t2mlyVTrjr1xQBmvYXQBRRE8TXLSuhcjcP4R0pL3Tbu5uWcshVijJmRgEx1GOhz6mtjFKKAM2awnc6jGvl+XdDKMWOQdoGCMe1Rvp12I7m3jaExXGCXYnK8AHjHPSteoxKnmtFuzIq7yo64oAoTaXI0d6iOv78IEJzxtGOas39rLceS0LJ5kMgcB+h9v1qzDIJYlkAZQwzhhgj8Kf3oAyTp1xIZJZDGJZJo3KgkhQvbOOTVy+tmuVgCEDy5kkOfQGrVKaAMa60mWV5ZAUJNwJVUkgEbcYJHSnTaU72IWFY7ecSbwVcsORg5J56VfjuopGRPmSSTcVRxgnHWltblLpGZARsdkIPqDigCnYaW1nfSSbwYAuIU7qTjd/KpLi0lfUBOhTy3hMLgkgjnORVx5AsyIVY788gcDHqadx0oAxrbRmSHyZIoeI2jEodieRjO08CpZLO9m082spgXaECspJztI56ccCr8lykd1DbkEtKGII6DGOv51P3oAyrrTJZ5bp1ZAJjERnPG080XOmTSXE88ciBmljljDZxlRjBrRlmjhVWkcKGYICfUngVJ6UAZMmmXFx58srRpJK8ZCqSQqqc9e560i6bdeWLQtF9mE/nb8nfjduxj6962PpScDigDmNLLx38eVMrGVx5ZDAxZJy393/wDXVtdDlRYGxDMyIyMjsyjBYsCCPrW5nkepqG6uUtBGXBPmSLGAPUnAoAz202cTWxhWGERBQXRmBwOq47g+9acXm/P5pQ/MduzP3e2fenE4JJ496bJcRRSxRM4DykhB64GTQBn2umSQNZs0in7O8rHHfdnH86mtrKWHS3tRKFkO/Dr2ySR/Op7e6S4eZVBBikMZB7kd6m3DO3Iz1xQBgx6JN5dwsjxI0sSqNmT8ynOTnrmp5dLu7xriS4mhV5IlRAgOFKtnJz1rWyC2ARnrilDLnbuG7qRnmgDIl0u7uRdtPLCHuI0QBAcLtOaln02aRtRAkj8q8XjIO5WwB+VaQdCzKGUsvUZ5FIHQqWDqVHUg8CgDLk0u5AuI4ZoxDdACTcDuXgA4+oFOl0gvFeRpKAtwIwuR93aB1/KrcV5HNdTwrjEKqxfPBBz/AIVMsiMoYOpU9CDxSAg1G1e7tkWJ1WSORZFLDIJU9DVabTrppLgwzxKl2oE25SSpxglfw9a0VmibbtlQ7vu4Yc/SmrcIRKzjyljfaS5AH1pgQ3lgJ9NFnE2wAKATzwCP8Kq3+lz3Mt15Nwkcd0gWQMmSMelaMs6x2zTqPMUDI2kc/j0oM8KsFaVFYnAUsM59KQFC40lpvtX74Dz1jUcdNv8AjTrzSzcm7Pm7ftAjHTptOavNcQo5R5o1YDcVLDIHrUEWp288EM0J3pI+3O4Db9c0wIjpeZ/N83j7WLjG3/ZximLpTRW9siy7mt5HkGBjdndx7datWuo2l3EXhmUgNs5IznOP17Ut3f2tnHvmlUYcIRkZBP8A+vNAGPoVrcWtxEPIdQUImaSILt9ApzzzWrJZO2ordpMFHleU6Fc5GcjBzxUq3aF5ASojRVcSbxgg9/ahLy2khMqXETRqcFw4wPxoArRaSkcdkjSlhaq69Mb9wx+FGn6YbJ1AljaNBtQeSA2Pdu9WRe2rQPMtxEYkOGcOMCpYpI5o1kidXRujKcg0gKk2npNPcSmQgzweSQB0HPP61B/ZBjkV7e48tvLWN90YbdtGAeehrUooAoPpp+2PcQ3BjMoUSAxq2cDGRnpTLrRluGuALmWOK4IaSNQOWHfOPYVp0maAKbWG++juHmdxESUQqBtJGOuM4oudP864+0RTyQSFPLYoAdy/iP1q7QaAKdvp0FvLA8W4eTEY1GexIJJ9+KlktI5LpbhslljMeO2D1/lU1B5oApwaakEZi8+aSDaUETkbQD26ZNMh0eGKSN2lml8tDGgkbICkYx0rQ7UUAUrfTUgjMQuLh4thQRs+VUH04pZNMge3tog8kf2YYjdGww4x1+lXM0UDKcGmW1v5Gzf+4LlMtnluuabd6Vb3kjSSGRWZdjbHKhh6Gr1A4oAxLrSZ3uZnh2ASKqxv5ro0eBjOBw341f8A7MhMwmLyiQ4L7JCokI7kCrlFAFaSwtpEmR0yJnDv8x5Ixj+QoOnWxuvtG1g5IYgOQpI6EjoTVmlFAFJ9Ks2jjTy2Xy87SjlWGTk8g5pzaZaOyFo2PlgADe2DjpkZ5/GrdFAFe1tRbGZi295ZDIxxj6D8qR7C1fzy8CsbgAS5/ix0qzSUAV57G2njjjkiBWPhMEgr9COamS3iW38gRqIsbdnbFOpc0CK0WnWcKOsdvGBIu1+M7h6GnJYWsc/npAiy/wB4Cp80ueKBleKwtIpjNFbxpKf4gKdcWltdFTcQRylOhZc4qaigCJIIo2Vo4kUquwEDGF9PpTVsrVLjz0tollPVwozU9FAB3oxzRRSAXFFBNJmgAoozRQAUUUUAJ3p1JiimAUtJS0CFFLSCloAx/Fn/ACL9x9V/nXnB616P4s/5F65+q/8AoQrzYHmmUg60lOIptIBelGeaQUmKAK9HWjNFUIWgUlLQB2vg7/kFSf8AXU/yFdCBXP8Ag3/kFP2/en+QrogaBCqOacaQU8UgIn60gpz9eabQAuaWkoPNAC0UZpDQAtUdXZxYttLBNy+YUzkJkZ6e1XaP0oAwrySzWOKO2O6FmY+Y7ybAcDgY6n/69RiVCum/2hJJ5bW7bxlhkjGM4rohTDAjXCTkHzEBUHPY4z/KgDm7iWT7BBHMrB/IZkeQvk8naAB/FjHJqa4MBuy975uTZJtI3cvz6d66PJoyR0oA5ydb3yJmIkE32SEOcHP3vm/StHRECfaDHOkkZK4VEYKp9txrUBpetAHNzks0wPm/2l9o/d43fd3DGO23FX9Mtki1LUHCEHzAAeem0E/rWoM+tJ3oAxIihubnzhJ/aHmt5X3vu4+XHbFRWIRpbM24l+0Yb7UW3enO7Pv0roTSUAc1aiSG3hfyXYrZP8oyCTu6VCoZ7HUFQZjaOMgRowXOecZ6muqoPagDnJASLk6eswtvLQSABs53fNjPOdvWlmQPb332BZFtTGgGAR8+7nH4da6LrRzmgDn9ZijhxbQwBV8pmV2VnJb0GD196kto0TUopZY282W1XDYPL9/xxW4TikPpQBgWlobgW4uI3ZVsm4bP3t3H41Wn8yYIk6M+LVAXZWYxdctx3+tdUnFQT2FtcSmSRG3MNrFXK7h6HB5oAgv1J02Oa2y/kbZUC/xAf/WzWfZRXTXkUMqyeXK/2tiQcA4Py/nit9FVFCqMKowAO1OoA5u2gRLuxmuIXPzzKWKE87vlp8NmYylwsTCb7ectg52EnP4V0WOaQigDP1FXa+sigYqBJuwP9jis20tZIEsmgjdJpLVxIxz97Axn8a6KjGKAOYtYUae0+zwTLIIJFmZlI+cr3J75zUts5nNshW4QRWbRysEOVbgYHqa6LGTmigDmWgjfTObUNHBcRkSJERvXjJ2nn61fjsIbvU7oyxExeTGI8ggDIPT3rXzilzQBkaMZp5nkuAQbVfswyepB+Y/+g1Tv/NfV8rCUdLiPBWJizLxk7ugHtW/DDHboUiXaCxY+5JyTUlAHPSWjeZPcLC/ni/Xa2DnZkZx7daheEGdQ9tM14L4O0gQ42buDnpjGK6eg0AZerqpvLR7mJpbRd29QpYbuMEgfjVBLTyxp8s9s7RLPJgFCzIhzsBH1/KujpaAOfayYm5uBA3ni+VkcKc7crnHt1qOG0lOpsZ2kSYXJcEW5O5c8fP8A3cdq6TpS0AZei2ghSaRodszzP8xHJG7j8Kz/AC7h9bjcWxjKXDZKQ4+XBwS/fNdGOKMYoAwbNPJsJU/s93v0STczR8Ofdu+apx2ty0N7shkMbrESoh8reAfmAX6V1Q7UdaAOZntJJftz2dpLDBI0LbfLxuAJ3YU/yqUWBe0XYksiPdRsyND5YAHUhfT1roaUDFAHPNpxja4aK1w4vEaIheQuVzj2606W1mE8sslu8kAvjI0YXO5dgAOO4BroM0DigDNvYjNoM8VtbNGXQhYtuD19PeqF3pssiam4tt0r+X5LY54Azg10PSlNAGN5DDWWMds7JKT5xliBUfLjKt79MfWq9rZyjT7CH7KyPBcgy5UAEc8+45FdBS0Ac8lpNHpskSWbCSK7EvAA8xd+fl9eKWa0uLi3v5TaMGkuI5Y0bG4qNuf5GugxRQBg31jc3E1xLFAfLYQMIiQNwUkstNurG4ukvpI7UxCYRqsTYBba2SSOnT+VdBRQBi3Ng32m8b7M7RSeSU8kqGBUHkA8ccVdsGvFhgS5gG4hi7AgbeeMgdz7VexSUgClpBS0AJRSiigApKWigBP50lKOlHWgAFLSAcUtACUtFAoAKMUtJQMKXtRSUAFLTadQAlLSUooEA60UgpaBgBQaKKBBS9RSUZoAWiikzQMWjNJQKAFoooNABRRRSASiloFAAKWiimAUmKWigQUCiigBaBRQKAMrxX/yLt1/wH/0IV5qQAK9L8U/8i7df8B/9CFeZtzxTGhM0tNFKDSGFAoNJQBXoFFHSqELRR2pQaAO08HA/wBmSf8AXU/yFdEtc/4O40p/+up/kK6BRQIeOTT8cUwU4tQIjek70p70gFIYtFGKDQAUUnalAoAO9GM0UtAABiloo70ALRmkzRQAuKXOKTOKKAH9qSgcCg8UAJjnmg0ppuaAFHNBpBSmgAFLTaWgBMc0hpTyeKUUAKOBQKM009aAJM0opnalFADhS9qQdaU9BQAlFFGaADpQcUhpM4oAO9Opo6mnZoAMUppuaM4FAC0j5C5AyaOlKetABztGeuKUUlLSAKKBQKAFoNB4xQBTAAKKWigAxSUtFABSGiloAKOtHWlxSAMcUUUUAFFJS0AFApaSgBaKSloAKSloxQAUUlL2oAKQ0cUGgAoAoooAWg0tFACUtFIaAA0lLSGgBaKBwKWgBKKCKKACijtzS0AJRSmkFABS0AUUAHekNL3ooASloxSdaAEpwpKBQA6g0UUAFFFJQMXFFFLSAWkpaKYhKKWk70AFFFFAC0CiigDL8Uc+Hbv6L/6EK8zNeneJBnw/ef7q/wDoQrzI0ykNIpKdn8qaelABRQD2owc9KAIOtJ1oAxS0xAKB1ooFAjuPBw/4lL/9dT/IV0IrnfBv/IJf/rqf5CuiFADqQnApaaaAENFGKU9aQCClxiikNACfSnUlFAC1FdytBZzzKAWjjZgD0yBUmajuo/PtZoQcF0K5PuKAMbT9auriUK/2aQNAZSYs/uyB0bmlsNXubi0kuDLbSskJk8iJSHB7Z5qa30ZrdoGikjUiAwzAD7/HBp1hY39nb+QJ7UKqFVZYzuz70xFZNXuTo89759pMyKpARSChJwQwzVm21Jhp9xdS3NtcCJcjygQAcdDk/SoJNCmnW7eaaBJrhVXESEIMEHJ9TxU82mXd1ai2uprcRb1ZhChXKjt/KgCO21a5OmXr3KRrd2y7tuOMFcg4qKy1udi7TNBcRrb+czQgjYf7pqaTQQJZjazFEnhMcgkJY57HNSLoyrIhV1WNrfyJlUY38fe+tAC2lxqkluLyU24heMuIgpyoxkc9+1V49fWa3sRHNE1zLKqzIAeAetWbTT7+GIW0l7G9uqFFAj+YjGBk+1L/AGNts7GAOga2kVy4X72KBkmq3k0Mlta2iqZ7hiAz/dUDqajubm80/S5XuHhluNwSIoCAxPAyKm1PT2vGgmt5vJuIG3IxGRz1BFQT6VcXggF/crIiOXZY1284wMGgCvLq9ymhTXBEa3cEvlSAjgHcB0+lSWWrSZvVuJIZktkDiaIYU8dPrTJvD3yXEcE+yGfadj5Yhgc5zV2+01Lmy+yQbII2YFwi4yB1HFAFGz1W6ewvDcqi3MUXnIAOCpXIqKy1q4lYIJ4Zy1uZTtTaY2A6deasy6BGsrNaStErxNE4Ylsgjjqe1JDokxMRuLpHEETRxhI9vUY5OeaAFstTuJ7jT0fbtuIWd8DuKc91fTXV/FBNHGLYqVLR7uCpJFNGjXEX2Jre6RJLaMoS0eQ2fxq1a6fJFLdyyzK73KqCQuACBjNAGemo6gukw3kk0bmZ0AUR42gnBpV1OeXWZrVr2OEJKFSMw7iw+tWjpB/si3svOG6Jg2/b1wc0qaddQ309xBdxok7hmQxZP0zmgCCw1C4uNUlhnuI4SrkC2MeCV7EN3rWtbgXMXmCOSMBiuJFweKzf7Lnmv4Z7q6WRYHLIBHtb2BNaVqkscZWabzm3E7tuOOwpAWFpT0pBQaADvQaTmigA7UY5ozQKAAdc0Hg0tGaAExSjpzRR2oAOKM80meaO/NAC0Z4oFFACjgZoFHagUAOoooNACZ5NL2FNx1pe1AC0UYooAKKWkoAUUUClzQAlFJRQAtFJmgUAKKSlpKAFFLSUUgHUlJRQAtGKTNLmgBD1oNLSd6ACgUGgUALmgmiigAoozRQAmOc0UtFAC0UlLQAUUUUAFFFFADTntS0Yo7UALRQKWgAopaQ9aACm9KWg0AJSikpRQAtFIaWgAoopOlAwFOFNpwoAWijFFAgpKWigBKWkozQAtAzSU6gDN8R/8gC8/wBwf+hCvMmIPIr0/wAQjOgXv/XP+ory0HmmNATS4pD60UhiEGlBpM0UAQYpOlFKKokSloooA7fwZn+yXz/z1P8AIV0QrnvBo/4k7/8AXU/yFdCKAFpKWkxQAUUlOoAaaSloNIAxRSGloAO9MnlEMLylHcL/AAouWP4U+lHBFAGZFrtrIkr+VcqsQJctEQBjqPrUiatbtbyTsk8MSANuljKg59PWqCwTf2RrCeW+55pSo2nLdORVcwyT6TsgF9JJE0btHODggdQuaYjUGt23kPK8dxGE25Dx4JBOARVmbUIYJzDJu3eUZeBxgday9VuH1PSZkhtblSCn3kwfvDIFMn02WDUH2Pc3CtZuN8h3YPpQBpRa1aTWa3SFyjyCPGOQxPekn1m2illQRTyiLiV4kyqfU1iyabdQiwaCJjFN5XnIFPyOuOT+FW4Hm06O+s5LOeWSWR2jZE3K4YcZNAGsmoW8lxBDGxYzRmRGA4xTLnVoYLhrdYZ55EGXEKbtg96yYYJtLudOaW3mlWO3ZW8pN2CTnH61PbTy6fe3kktncul0RLGyR5PT7p9KQF59YtEtYrhGeQTHEaIuWY9xikbWYki8ya3uYVDqjeYmNueh+lZNtYXlgLS8eCRwDIZI4+WjDdCBVqwgmu7XUIrn7VJbuAIftHDHg/1xTA1IbuK4uJ4IwxMBAZsfLk9hVE69bJJIHhuFjjkMbS+X8gP1qXQLc22lRK6Mkr5aTf1LZ71l4uhaajYpYztJcTuVcrhMHvk0DNSfV4o7o28dvcXDhA58pMjB6d6lg1GGVbkkOhtiRIGHI4zmsRrJrbUh5sN66JbxoHts4JHrU+q2t2b9/skTmK+jWOVgPuYI5P4UCLo1yJmjSO0upWkjEgCICQpPfmrdvepcXE0Co6vEFLBh/eGRWNf2vl6wrG3vGgW3VFNtnqD0OKmhkmt9XvGa0umjuBHtdUzjjnNIZPJrkCmRlguHgjba06plAaW61mG2m8vyppcRiUvEoICnv1rOiW7ttHm0o2MzzNuRXA+Qg9yaeNGmkvVhkkmSEWixu8fRiDyM0wL51qzF7BbfOTOisjgfLg9Kkk1e3j1P7BtdpMZJA4HGcflWXfaVI97KLeJlSO0UQsBxvVsgZ9aS30+7860uZoW86VpXm4+7lcAGgDTtNaWe3a4+x3KQrGz+YwGCB+NLHrltNZR3UayMskoi24G4MfWsrS7R4tMntzZ3i3DQOpLn5CfQDP0om0u6im097eM+W5iNwn91lxz/ADoA04ta8y7Nt9guhIACQQPlB7nnpU2oaiLEwxiJpZZmKooYKOOuSajiglHiG4nKERNAqhuxOap+IrOe7lgDRSy2oDZEONwfseeopAamnXq6hZrcIjICSMH2/nVNtaZLv7L/AGfcmXGQBt5Hr1qPw+moRvIl/E8a7FEYGAgA46A8GrL28p8Qx3AQ+ULcoX993SgCE+IIVmZWtp1iWXyTLgbQ351Yu9Xt7O/hs5FYvLj5h0XJwM1itpFyry3axO8kd6ZBCWyrp646Zp9zpOoX7X9wWERkfEcbrliF+7g54zTA2P7Xtxq/9muGWTAIY/dJxnFQvrsXkwtFbyySTSNGkYwCdvU1QOm3d611NNE0M7RxPExI4kUHP+femJZSjRoobvTpZZN7vmJwGjYng0AacurmOaGFbG4eaWMyeXwCoBxzzSNrD/bHto7GeR0VWfBX5cj61Rg0m7nuLI6h5h2QMrukmCDngEj2onsXj1uaZrCe5iKxiNkkxjA7880gLc3iCOCaUPazeTDL5TyjBANaqyI8jIrqXXBZQeRnpmuauNHuXlvLtIi0y3QliRmG2ReO3St2AEXtw5tRFuCfvcgmTjp+FACTalFDqMNkVYtIPvjovXAP1waNS1ODT4ZGMkZmVdyxF8E1nT6bfXAu7gTeXI8m+OPaD9z7nPbp+tR3lndzRX6fYvMe62Ojkr8mAMj6igDe+0Q+Xv8ANTbu2k54z0x9c0kV7bTStFFcRvInJVWBIrNOn3H9qj5VFkXFweR/rAMYx9cGobOzvzqUE9yjjYsiucoE56BQOcfWgDWivbWeQpDcRSMBuIVgeKRNRs3R3W6iKR/fIbgVlJpVwLSxjCLGyW8schBHBYcfrRNaXdxYQQi0aJoDGTh1BfHUD+fNAGv9vtPsxuTcR+SDjfu4z6UzTr5b5ZnTaUjlMalTkMABz+tZv9nzKI7iO3mZluRK8csilnG3GeOM1e0i3mhjuWmiELSztIqAggAgelAFiK/tJpHSK4jdkBLAN0FJDf2lwzLDcxOVXccMOB61kW9hqD3UctyjblikRiXXbk9NoHQU59JuHtbWJUVClm8LkEcMQMfrmgDQt9UhudRFvbvHKnlFyynkEEDH61LNfWsVyIJJ0WU4AUnnJ6VSsLe6OoxXE1qsCJbeT94Ek5Hp24qtqtlf3V5IFDNF5kbR7ZAqgAjOR1JoAu6nq0FmrIkkbXCso8sn1I/oaNQ1aC1BRJY3nDovlk+pA/PBqjc2F6yXVslukiy3InExcDAyDjHXIxSz6feEXNulujrLdCcSlwMDIOMdc8UAXZtYt7Zws5UFpzENhzgDufT6VYhvUe5eBnjDhyqANkngHn35rOksLpMyRxq7C/8AtCpvAyuMdadPp11uup4Qgn+0LNDk9flCkH9aAL8uo2cShnnUAsV4yeR16elTG4hW2NwZF8kLu39setYsujzRG0eJXlEURjdUmMbEk5LZ+uauy2Lf8I/JZQRiNjEVVC+4AntmgB51nTwrf6UvHXg9PXp09+lSzajaQOqSTAFsHOCRz0yegqnc6dNJPO6hMPZeQOf4uf0qnfaVqFxF5IO+MQxqn74qqEfeyO+cUAa82pWcM7QyzhZFIUjaflz0yccU5722QSFpQBG4jbg8McYH6iqN5ps08eqBdmblozHk+gGc/lUV1p9673McaxGGedJt5fBGMZGMe1AE0eq7tUuo2cJb2wAI8pizEj1+vbvVpdStDbvP5pCo21gykMG7DGM5qrc2V4x1F7d1RrgoYyGweBg89qqxaTdIssgWMSfaEnjjaUvnaMYLGgC9/bNv9sgt0SVjNnkxsNpGOCMf/qqwL23ZVYS8PL5I4P3/AE/SqskN7Le2d20UQaIurJ5nRWxznHPSoE028E6J+58hLv7Rv3HcQTnGMe9AFibVoPLmMEg3RHDM6NtB3AEZx1qV9Vs45zC0jBkcIx2HCk9Mnp3qq2mTHR7q03IJJZWcHPGC+f5Us+mTSw36qyA3EySISew29fyoAstqtqtyIMyFi/l5EZK7vTNXWIVCScADOa5e3LJqhLDzW+1MRB84K5ON+OnSugtZJbi2Zp4/LLlgq4529s+9ACR31vILYq5IuAWj4PIAyajttWtLqVEiMn7wEozIQrY6gH2qnZabeRSWQmaDyrNXRSpO5sjANS2ulywx6aGdCbXfvxnncD0/OgBy67Zvt2LO3mZ8siI/OR1A96m/tOFrRLiKOeVXz8qRkkY659Kr2mlyQx6cGdCbQuWxnnOen51C2j3HkxRh43VZJGaNywU7jkHjuKALkmr2ypCUEspnQvGI0ySB1pW1e2CQNGssxnQvGsaZJA6/SobDSpLU2RaRD9nieM4B5yc0tjpclq1kWlVvs8ciHA67jmgCRtYtvKheJZZjKhcJGuWCjqTSS6xAI4zAsk5kjMgES5Kr6n8apf2CyJbti3neJGQpKDtILEgjHfmrI02eGZJbRreImHyXTYdo5zlfzNAE+mXLzaPBczbncx7mwOT+AqGfV1+zXGFlt5YQrESICcE9QM1NFYPHowsRNtcRlPMUdD61QTQXEVypeCMzxKmI0OAQc5OetAF59WgS4niaOXEHMsm35V4z1prauiWxnmtbmNMqFDIMtu6Y5pz6aJFv1eT5bsjoOVwoH9Kjexu7i3WK5nhOx0ZSiEZ2nPPPegB0+rC3hEs1ncomMuSANnOOeefwqnd6jdLqc/lx3Bit4N4Vdu1s55bnOKl1PR3vp5X8yLbJGE/eR7jHjuvPGatHTszzuZOJoBDjHTGef1oAfa3pk01buaJo8R72HtjORzTItTR44ZHgljWZwilsEcjIPBqS0t54NPW3aWNpEXYrhOMYwMjNUZtNaDTL7o0kmHjSBCqqw6bRk96ALEurxLII44JZXMjRqAQN20ckEmmJqcrancQS27RwxRhy5I4GCcnn2praVK2lw2gkiGF/eGSPcdx5LA5GDnNSDTGW4dvP3RywiKVWXLHAIyDn3oAig12CVjmKRA0bSpllO4AZPQ8H60qa0X8pUsLgtNH5kQJUbh3PXii20gwRtEXtynltGrLAFfkYyTnmrEOnCOW0fzc/ZoTFjb97IHP6UARLrMcpthBA8jXEfmAFguBnHc8n2FaYrIfRnaxhs/tK+VGMZMXzA5zlTng1fthcefO0xxFuAiXjIAHX8TQBYpKWkpAA604U0U4UAOFFFFACYooooASkpaKAAU4daQUtAFLXudCvf+uRryluter60M6Le/8AXFv5V5W45pjGZweKU4NNIxRmgB2KTODSjnpxQV70hlagUY4oFUSOFJiil60Adv4Oz/ZD/wDXU/yFdAK5/wAH/wDIJf8A66n+QrfoAUGlNNFLQIXFFFIKAFoNFFIYmKMUtJQIKOlFRXQzazf9c2/lQBMGBXIII9RSKwYAqwIPQg5rm7N2h09NNUnNyqNGfRWHz/lg/nUltPJBpdtDbSSq+JGCxop4DHklugpgdGajV0dmVGBKHDAHoay4Lq5vpIIxP9nzbCZiqg7iTjv2qtJJPb3F/cxT4CTR5QKMPkKD/OgZvllRSzsFUdycCljlSRSY3VwO6nNUL+GW/t57UxGFTjbI5BVsEdgc07TZCZLi3aKFGhYAmEYVsjP50hF+jeu4KWAY9Bnk1gPql1BMImcH7PKxuCQMmPICn/x79KmiuZ3ntJWI/fRzOuVGVXjaM/SmBt9KjaVBKsZcB3yVU9TjrWJBe3kUdrNJcGcz2zyFCoADAAjGKW1Mr6jpsst0Z2lhdyCANuQOmO3+FIZuZyfeg1lbHHiKVhO4/wBHBC8Y6njp+NRW2oTSf2YDMGaWJ2kAxkkDj9c0AbYpOKxLG5uwdPeW5aX7VG5ZSoABAyMYqO3vLyGG1nedpzPBI5RlGAVGRjFAG7I6xK0jsFRRkk9hTkYMoZTkEZBHeudEt9Lp07zOXiktXY7nU/Nj+EDoK27SRTbxJuG4RKSuecYoAn6ml4AyeKxJbiZG1CeW6mWKCTYiRhe4HqPeql1JcTabfxzTyDyHjIy6secZBIFAHSb0MhjDr5gG4rnnHrTwc1g31xNbPdCGckpaIyucEk7yM5ou7m5sftkX2qRwoiYO2Nw3Ng47D8aAN4mmCRGdoxIpdeSoPI/Cs/RneaOaRp3ljL4jDuGIGO+Khi8mPV75LcxqzW4wFPJbLfrQBpxXdvLM0Mc8byL1UMMiiG8tp2ZYZ43ZOoVgcVz8zK+maclmVNwsT5CdR8h3Z/Gi/aOW2tVsSCy2km7Z2XaOv40AdDBd29zuEE0cm3rtbOKlrLgaCXVrU2jIyLbHfsPAXI2g/rSCXzNTuFnvHh8qRVjjDgBgQOo75NAGlBNHPH5kTblyRn3Bwalrlo57hYraCOTy4maZifN8vLB+Buwfyp9/fXMdqim4JuUt95dJgqHk4I4+Y+3SgDpqQDFYV3LcSveP9pmQQ2qyqqNgbsHr+XSreozS/wBjxyxyNHI5i+de2SM/zoA085FGOKwrl/JuZ4Zr+aFIIQ0JMmC5OcknvzxioTdyyiU313JbSR2yPGqts3MRknHfntQB0PrS9q52eW8ljuZHnmikhtI5QitgByDnI/DpVyzmNtezLNcu0X2ZJmMjZwckEj0HtQBrd6UDIzWfrDSC1hEMrxl5413IcHBOKz7uRYZryKa8mi8iJTbDzSCxwef9o54oA3UnjeeSBWzJEFLDHTPT+VS4xXLTShbi7e5uZILn7LEyqrlcvtPbuc9venzXMrR3TXVxJDfIqeRErlcnaDwv8WTkUAdE00SCQs6/uhucA5KjryKcGDIrrypGQfaufwIL7Vi0jpcNbh0HmHk7TnA9j+VOinR7gfb7qWLbDE0OJCucj5j7nNAHQjpS1g6ZdRQS3Pm3HnBVMjTiRmXGehXsfpVzWS/2KPY7punjBKHBwW5oA0qUVzksxtYru3Yu0K3SoheVlCgqDy3XFMsmluYLGKSaQxm6lQlHblQCQM9cUAdNUbuiyIjOoZ87QTycdcVzqSf8e8N5NItkssyFi5GcH5QW6+tMjVWm02e7kk8kTSpG7uwyn8Gfr+tAHTUyeZIIJJ3zsjUscegrnLY3Emp7pLmOO4FwcozNuZM8Db0xjvTo2hk06782SQ6gYpRKhLe/bpjpigDo43EiK6/dYAinCubaJrWOVIWlCyacXYFifn9fY0k0dzbLKLNpt0lksj8kktu5P1xmgDoridLe3knkztjUscdeKWOQSKrr0YZFc8ViKXo04u1qbNt/JI8zt17461HOF23IufOF2I0+yBdwP3Rjb+Oc0AdPmlrkpP8ASNRk+2DaEnXdMd/ygAZXgYAJ9+9aNuso1b+zm3eTBIbneT1U/dX8yfyoA3OlBqhfTLd6FcTW5Yh4XKYGCeDWVJpqeeyeXIY2sfMI3NgydifegDoRIPPMOG3bd2dpxjPr607Nc7OLx490YlMjacmcA5J3Dd+OM0+e3tJ4raOxikEDXKeaAGUEbTnr+tAG+SMjmm7wOMgVz17bxJLexyxSmUKq2W0McADjae3PWq0q+ZfyC9QbUlTfcFWbbgDK5HABP86AOsyCpoBGODkVz/2Xy4NUujamaXzmCBs8ocdAO3XpVe1gmSO7mgQkQSxzRBI2RW4+YKD6igDpZJQjxoUY7yRkDIXjPPpTbeeK5iWWFw6N0IrGW1kl+xSTRsTcXDyyqR90MpAB/DAqvaxCy0dLmOFkuLKUtKNpUsuSCPfj+VAHT0blwTuGB1OazrWGRdHfeCZpkaRx/tMCcf0rKk09otN07bCUThrnMRky23gsvU96AOmLKACWAB6EmgsoYAsAT0BPWuZltFitICokuChcxxSWzbGyfu4/h9jS39pJNfztc+YgkVPKKW5lK8cgEfdINAHS7l3Bdw3emeaC6g43Ln0zXNXsU76gCLYrIk8ZDLASzrxli/b6VNLprva6rItuftLzNsbHzMnGQPrzQBrXN9HbpC4IkEkqxZVhgE96sqyuNyMGHqDkVh3Ntb3VvCttYOkf2mMyAxFMgZzx7etTWZGnT3KNEyxy3QWFVHHKjJA9OtAGszqoyzBR6k4pPNj3BPMTcRkLuGSKoapa/arzTw8XmRLIxcEZAG3jP41ly6e51C4WUTqGmVomitww2jGMN/Dj0oA6PzYw4QyIHJwF3DJoMsayiMyIJD0QsMn8Kw7nT3ZNQmW2JnN0rRvt+bAK8j9ahlsJW1GcT/aAXuA6NHCGBHGPn7Y9KAOiDocEOpDHA560kk8MalpJo0AOCWcAA+lc/c2F4lzKIY2Mdo5ngx0dmIO3/wBC/OpJbe5S0tQYDulLyTMsIkdWbnGD09M+1AGtNqEUF3FDIVVJI2fzC4AGCP8AGnNeKL6G3VQwljaQODxxj/GsO3tpYI9Le5sZZlhhdXUJuKknjikGnXhtYI442jY286gZ+5uIKr+VAHRRzwz7vJmjk2nB2MDj64pJLiBJVheeNZW6IXAY/hWTo1p5d0JGW6V0h2ESRKi9Rxx1qDWILye8lRIJNoeNozHEuGAxks3XNAG291bpII3niVycBS4zn0xUGo6lDYwyHfG0ygERFwGOSBWbeafLJHqzC33SyuhiOOTgL0/Wo760uGiv4PsLzyzyrJHMAMBRjjPtg8UAdBLLHDGZJpFjQdWY4FRLf2Zj8wXcBjzjd5gxnGcflVLXy/lWaxAGT7QCoODyAexwKpwWwuEgiWFmeG98y4DBcAkE54JGOlAG219aK8aG5hDSAFBvGWB6YpJby2hmWGS4jSVuiFgDWLeadI19drKl00NwVKeQExgAcHPIxSXOmyteXazLdvFcOGUw7MYwOpPIxigDaa/tEmEL3MQkJ27S4zn0q0tYFzpkzw6nshy80yNGcjJA2/8A1631pAOFFAFFMANNNONNNIAooooAUUtJilFAFXVxnR70f9MH/lXlL8ZB/OvV9U50m9/64P8AyNeUZ6imNDSOKZUhGPpTSKBiL8tOHTFNNAPGKAITSdKXtR2piEpaSlBoEdv4OOdJcf8ATU/yFdB2rn/B3Gkt/wBdT/IV0HagBcUtIaUUCD0paaKXNAwoNAooAKSlpKQBnFBAZSGGQRgiiklkWKJpHOFQFifYUAMFvCrRssSgxrtQ4+6PQUxrG0dER7aNlTO0EdM9aqRa1DIHJidcRGVRuUllH0PB9jSpq8QWRpoZIQsXnLuxllJxxg0xFp7K0lSNJLeNhGMICOg9KkNvCyuPJTDkFht646fyqgNZhWKd3idWhUMUDBsgnHBBpZNWaIHdZS70j8113qNq54PX26UAaE0Uc8ZjmRXQ9QwyKIYIrePZBGsa5zhRiqg1RDFIzROsiMi+WcEndjGPz/Sr4oGRmCFjIWiQmQbXJX7w9DT/ACYsofLT5FKpx90egrOj1iM2Ul48LLEn3fmBLc4xjsfrQmtxfZ55DCd8O3KI4bIY4GCKBGkIIV2YiQeWNqYUfKPQVFFZ2sL74reJG9VQA1SfWfL80S2zJLG6oULjHzdCT0FSvqDh0iitWknKeYyBwAo+vekMtmCJpllaJDInCuRyKjSzton3x28SP6qgBqp/a3mG3FtbSStOjOBuC7cHBzmp7C/+27ysWxFJAJcE5BxgjtQBYWGJQmI0GwEJhfu59KFiiXYBGg2DC4UfL9KkpuOaAIUs7aMuUt4l3jDYQcj3pYrZIZZJV+9JgH2A6Ae1TUUAMaKMq6mNCH5cFfvfWmrbW6xlEhjVG6qEGD9alNIo7UAM+zwhdoijxt242jp6Uy8so7uIqx2NkNvAGcg8Z9RU9LQBXsrEWrSPvMkkpBYkADjpgCpVtbdZPMWCIPnO4IM/nUmaUGgBkcEUbs8cSI7dWVQCaEgiiZjFEiFvvFVAzUgpaAI44Yoc+VGibuTtUDNNkhjeQSNGjOvRioJH41L0FI3FAERhhdNjwoy5zgqCM04wQttzDGdowuVHA9qcPSnZoAb5a8/KvIweOo9KUqCu0gEDtilz1oBoAY8UbsC8asVPBYZxRJGkhBZFYr0JGcU/3o4FADCoOcqDkYPHWmT28dxHskXK8Z98HOPpUxpBQApwcZGaQojMGZFJB4JHSlBFKTxQAhRGOWVSRzyKUqpIYqCw6EjpRS0ABVSc4GcYzSMitjIHHT2pc80tAEUtvFMmyRAVLBiPUg5Galo60UAGARyM0oHHFJS0AIQDwRx70YpetJQAmBmjv6UpooAKKKKACilxRQBRfSrV5WkZZMO+9k8w7GPqRnFTi1hE0sm3LTAK+T1AGMfrU1KeKAERFRFRFCqowAOgFL1oFLQAlFJ3oFAC1Sk0qzkmaV42JY7mXedrH1K5wau0UAJ9OKCKKKAFxUc8EdxCYpl3IcZGeuDmpM0UAFLSUtACDNLS0UAFFFFABTTGjMrMoLL0JHT6U7vRQAgNLRSd6AFzSZopaAEpRRS4oATrS0hpRQAGkpaKAG0tFHegBk0MVxHsmiSRM5w4yKIYYrePZDGkaf3UGBUlJSAKKKKACgcUGkzQBNSUZopgIaSg0UgCikpRQAtLSUtAFbUv+QVef9cH/ka8mPU161qXOl3Y/wCmD/8AoJryZ+tMaEB7UE4pABg+tBx0oGNoB4p5GRUZyO1AiKloopgFFLiigR2/g/8A5A7f9dT/ACFb4rA8IDGjn3lP8hW+tAC0tJS0CE70val60UDG0v1o9qKQBmilo7UxDabNEk0MkT/ckUqcehFPpsjiOJ3YEhFLHHtQBnQ6UyW8kDSwlWiMYZIArcjGSc806bSknXbJIcfZ/I4HuDn9KbZ65b3enz3ex41gGWU4z04/OiLWYZNJk1AxOqoSuw/eJ9P1oAVtMeW0lhkmiHmAAGOALjBzzzzVXVbOWXUjKIZXURKIykauCwJ656dauf2pu0xL2G1klUgl1DAFMZznP0qH+23FpHcGwlCyuqxguvzZz/hQA8Wcs2q2txMhUpDulx90uOg/DJq9bCfEpnblnJQDHyr0H+P41Sm1WaAQK+nyedO5VY/MXPAznNEOtRSxQOIXBkn8gqSPlb+tACnRxKJ/tE+9plC5SMLgg5BI7mpG09pLWSGWdTvKnKRBMYOabJrEUerLYFGJbAMnYMQSBU1vercXV1bhCptyoJJ+9kZpDInsHea4ljn2mcrkNGGGAMYwaRNJMAiNtdNE6R+WzFA24Zz07dTSafqT3z7ktWW3JIWUuD09R2p1xqjx6g1pb2rTuiB3O8LgH0B60ATW+nRW8tu8bNiCNowD3yQSTUcWnSRyzTNdEzSR7A6xhcc9T6mmS6tJ9qkgs7KS5MOPNYMFCn0HqaZPraxJdN9mYtbuibS2CS38qANReFAJycdfWnVkXesS2VqJrmxZS0gQIsobPBOePpUp1eBZAMZiNv8AaPMB7ZxjFAGieaQVlR6tcNbtcyae6QeW0iPvByAMjI7Zqxpt7PeIskloIY2XcreaGz+FAF4UpFZmo6wljeQwGIuHw0jA/wCrUkAE0tzrCQawli8RCuB+9zwCc4GPwoA0sYorIk1txCrxWu93umt1Uvjkd84q1Yagbm4mtp4GguIsFkJ3Ag9waALw60uayV1S4m1Ga2htoisUgQu0uCfoMVFBr4kN6rwbHtldkBb/AFgXOaANzvS1jvq80skVvZ2yyTtCsshd9qxgjoTUw1KZLiygntlR7lnVsPkLtHUeuaANLtTSKwYPEfm2d5I0ASSAFkQtw65xn86lfV7ltRe1ghtxsVGzLLtzuGcDigDY75pax49VuZtSmto47ZUikCEvKQzfQd6hGvz/AGna1tGYftJtxiT585649KAN0GnDkVgXeuywQXDx2yu0V15Crk8jHWpjrsQZJMZtzam4JH3s5xtoA2aOgrJs77UJpIXlhtkhlwQnmfvFU9Ca0Le5iuQ5hfcEco3B4I6igCWg8kVm2+rwtaQS3B2yT7tqIpYnBx2pf7Xge7toYleRbhSyuqnA/T/9VAGgOKdVKLUrWWcRK7ZLEBipCsR1APQ02PV7SRiFaTAQyBjGQCo6kHHSgDQoqiNVt2gEyJO6HOCsLcj16dKaurRPfwW8aO6TR+YJApx29qANAClqlBqtpNIEV2AIYq7KQrY64PeoI9WFzqVrDAHEUiOxLxldwGMEE9utAGoDxSZqtcX0NvcCErI77dzCNC20epqv/akUSMZmLkztEgijOSR2x60AaWc0uapLqMLTeUqTMRgORGcISMgH0NOj1C3lFuY2P+kKxjyvoOc0AW+1FZNlrBnnt4DGz+ZD5hlVCB1x09Kt3moRWkixlZJJGUvtjTcQo7n2oAt55pKybbWU+wW0k6ySTSReY4iTOFz1PpVpNTgluEihWSXcqsXRcqoPTP1oAu0VlpqyLCu8PPIXcbYo+cKcE4z2px1iDy4isU7mWLzVVUydvr1oA06SoRdRtaLcx7njZQw2jJIPTiqv9sW6wTSSJKhhZVdCvzDd06UAaJo61njV4PJkZo5kkjkEZiK/OWPQAe9Jpd7JeXN6GVlSKRVRHXDL8oyPzoA0RSdKx9P1GeVryeWK5ZUlMaRBFwAP6+uTiln1fctpLAsmGuDFLFtBbIU8fnigDX60Dis06zAsaN5cxd5TF5QX5g4HQ80f2oscs4kEjMroiRBAGyy5x15oA06KozamIYBK9pc4wSw2jKAevP8AKo01UyamtvHCzQvCJVlx69+vSgDRoNZcGro1vBtSW5ldN7CNACBnGcZp76zBiPyYppjJEZQI1H3QcHPNAGjS1FBMlxBHNGcpIoYH2NQSagq3Zt0gmmZMeYYwCEz0zz/KgC4fais4azD5jgwTiOOXynl2jarZx60+51WGGR4hHJI6yCMBQPmYjOASfSgC/mjNZg1KY6rHafZJAjxb8kDIOR156CnjU1aZrdoZoZDGzIXA5x9Dx+NAGhR0rPtb7ZokF5clnYxqTgcsTx/Oo21pEjnaW1njMBVXUgE5bpjBoA1KUVnPqm1ggs7hpQm941xlF7Z5746Uh1q1EEs3zlI4llzj7wPTH48UAaVJWVqGsiC1ke1iaV1iWXPG0BjxnmmS6lcR6jD/AKNOyvbM5hXGQQ3U8+lAGzSgVDbXEd1bxTxE7JF3DNU2upY9Vukw8iRwIyxrjqSaANGisv8AtqJbeWWSGVWhkVHjGCcnpjBwaJ9Z8hXLWU+Y0DyjK/ID078/hQBqUtZdxrUMEjq0UhEQXzWBHyZ9s8/hV25nMEPmLG0voFIH45JoAnorMGtRNbwypBKzSymERjGQw7dcfjSjWI2hjZbeVpnlaIQ8btw689KANI0lZ2j3UtzHdvNvBW4cBX6qBjikTWVNhJem2kEKYxhlJbJx0zwfY0AaY5orJl1tovOD2E6tAoeQZXhD36/pUt9qy2QWRoGaHaGL71HB9ATk0AaNBrBvbu4S5vwkzhUktwnPQHGfzreNADaTIPSlxSUASqciimA0/OaQCGjNLTaACkBpaKYDqWmilzQBDfj/AIl11/1xf+RryZsc8V6zfc6fdf8AXF//AEE15M55xR0Ghg70dOoo70GgYvWkPI96cBgZpp60AQUopKKYhaWk/lRQB2/hD/kEN/11P8hW8K5/wh/yCW9PNP8AIVv5oEP70uaaKKBDgaWmjpRmgY6koopAHWiil7UCEqO4UtbSqoyWQgD8KlFNbAUknAHOaBnMxaPd5s4wm2GVFF0uR/CcjNSf2bfSxR220wp9qeZnIBAA+7xnmugikSWJZI2DIwypHcU7OaYjFtLK7todStXHmrKrPHIAFBZhyMZ45pt7Y3Emg6fB9maV4mQyRhgDgA5Gc1unpTBNGZmhDAyKoYr6A9P5UAYsmm/avsKCykt4I5HLoZeQCOuQfWmwafdxQWlv5AK213uDAgbk5+b61v0negDnH0e/lgmuTJtneXzhCVHUHgbs+lW7Vb631K6m+ws6XLIciRRtwOa2c0UDMOxsp11ZblLM2UWG85fMDLIe2AKXWbO4u7geRZfvht8u7WULt9cj862xTfOj8/yN37zbv2+2cZoAyYo9Q069ufJtVukuGD7/ADAu1sc5qG90y8mj1LEKsZ5YnQBxhsda3xTY5Ed3RXBZMbgOoz0oAxxYyulsqaeLVY7lZGTzA2Rjk1AmgzrdXkWf9GeFkhYn7uSGx+ea6MUHikBiompzadJZTWccYEBjD+aDuO3AwO1SaFaSWiBJLBYCEAaUSBt5HtWrTUnjeaSJWy8WNw9MjIoAxbnRbq+mvpZZzD5x2qgAYFR0ye3NINIuboSfbFVGe2SPcGBIcEnP8q380m5d+wkbsZAzyRQBzsWmahFp1qDGklxFdmdl3gZH1rR0+zuRfz394ESSRQiRoc7VHqavyyJCoaRtoJCgn1PSpMcimBhxadcRaxPcmxhmWSYOsrPhkHsKiutBuJdOcRlUuhNIyHdwyN1B/CujFFAjn30m5gcSRRRXCywJFPC77eVA5B/CnafpFzbnTS/lj7O8jOA2cbugFbkrrGheRgijqScCl6ggUAcxc+H7iXSoo0ZFuo3fJzwysScZqzLpdyuqSXK2lrcqyoFMrYKkDqOK3T8qlj0HNNjlWWFJUOUcZBIxSGY0WnXMGrT3BtbWZJZQ6yO3zIPbioRoU0TtcxCIXYu2lVs9UJ6GtuO4jluJoFJ3xBd3HHPIqbFMDD/si43yHMeGvxcAZ/h/xpn/AAjx+3Xf7wC1mjZUA6oSQenpkVv89qUDrQBz8Ok3r31lLcR2wNqRumQndIAMAVt2gnCyfaBEGLkr5fTb2z71Niq326FbiSE790bIhwueW6dKQFK00yW3axLsn+jrKHx/tHjFNtdOubZrFl8tjD5ivliOGOcjitg8cUgFAGHbaO9oDmCOQRb2SQSMW6HHy9M81U0uOSWMW42yvJbNHvy37jjoQeBk+ldRnrSHgUAZd7p1zLbWkSMjJFHskjLsqscAA8dcelJbabcQfYcNG3lQmGTJI4JHIrWHP4UhYKpJIAAyaAMWy0MwjypIoMBGUThmLHIIzjoOtT2dheJc2b3Dw7LWNowEzlsgDP6VfS6jfyTHudJhlGVcjpnn0qYEcnPSgCjJa3UeoSXNo0JEyKriXPy47jHXr0qJNLkWaNzImEunnP0YEY+tXbi8jthCWBYSyiMbfU1OSB1IFAGfFa3VteTmFoTBPJ5jb87lOACB69Kr2el3UUtoJZYvKtQ6ptB3MG7mtfIJwOTTZZo4onkdwEjBLH0AoAzbLTJ7OWzYPGwihMMmc8jOciprq0uWvlurV41YxGJxIDwM5yMVcWRHRZA42MMg5p+QOpA/GgDAGgPGkBxbzskIiZZQQvBJyMfWrbabKbm3eP7PEsIUbowQ2B1X0Iq/FOssQchowSRhxg8HFM+1p9u+yYIbyvM3dsZxQBg3lhLBNEjuwj/etvSN2HzNnb8pB6fhWnY20shguZI1gItjD5QGMc8H24HStNWDDKnI9qWgDOOnSDQxYLNtkEYTeM44/p2qpHojrFcLvhjMzxttjU7V2nNbgpAOaAMy50uSS4nuI5VWRpY5YwRwCoxg/WrGn2s0E1zNPIjvOwYhFwBgYxVzrS0AZU2kyPaTxLKpMlyZ8MDtIz9047VFFos8EMYhmhSRLk3AAjO0ZXG3Ga2qKAMuHSnWWGaWZWlFw08m1eDlcYH6UlxpMj3UtzFMokMqSxhlyAVXGD9a1sUUAY17pNzfFHmlgZgjIVZCVXPdRnqPepodOlt7i2kSVGEduIJAQeQOcitPtSGgRj2+lXNkImtp4vMEXlNvQ4I3EgjB96ltNJFrJGVlyqW7QnI5JLZJrRooGUbCG4tTDbHBghgAL4+82e34fzpTZ3Md/LcW00apPt8wOhJBHGRz6Vdp1AGeLBY9PvopCZFmaSTCjkZ5496gg06d9FjikETzSnzJhOmck/ToRxWxRQBmxadNDPaSpcBjFCYZC4JLDOcj3qvZaG9vdRytLEdium5Y8M+7uxzya2qKAMi+spIvDi2abpWQIpKDkgEZOO/0qtZWUk8E1sAVh3pIJXiKM7A5IIJyenWugApMc0AUbizn+2Pc2k6RtKgRw6bumcEc9eahfRI82QSQhLcbXBGfMGcgH8ea1aWgDIi0UR6dd2vnljPwHK/dUfdH4VZjspftMdxNKhdYDCwVcA5Oc9avUlAFGxt7i0MFsGBt4YcFsY3NnjH0H86ZfaWbuS4cTbPNjRMY4+U5555BrRNKKAMeLRCkUymWNfNkjkxHFtVduOAM1U1e2lfVZZvJlYhE8oCHzFcjseeOfWujooAyDpTSTtclbXfOFMiyw79rY52nNW9SsjewxoHVfLcPtddytjsR6VcpOtAGbbaP5CwjzlJiuGn+WPaORjAGeKG0l1cSw3AWVbh5kLJkfNwVIzWpiigCnp9k9mk4afzXlkMhbbjBI9KqHRWkS58ydA04UHyoto4OckZ5Na3eloAo3OmieS8fzSv2mEREbfu4zz+tVL3QvtTSYuFUSRrGS0QZht/unPFbNJQBnT6Usz3DmYjzmiP3emz/ABrRzRRQAUmKWigApwpvelzQAE0CiigBaKBRQAUvWkGe/WlFAEd2M2NyP+mTfyNeSOOfSvXZx/o0w9Y2/lXkTn5j9aBoafWkpWHcUlAxAeaO9GBSjrQIgIoFL1pKYC0UmaXNAHbeEedIb/rqf5Ct4cmsDwgT/ZJ/66n+QroBQIUUtGaKBB9KAKB1pTQAlIadjmkxQAAUvajtQelAwqOc/wCjy/7p/lT+lLjIwRkUCOdsblrW2siLtpI3t2Z0GD5YVeCB7dOaRL66SG9CzScW6yoXZWZSSfTp9K3VtreIlo4IlLDBKoBkUiWttGGWO3iUMMEBByKAMq5uLmyF3GLl5P3KOHcAlCWwSPbvVe4mNpc3pivHl/dwqXJBYAscgHp+frXQmONiSUUkjacjqPSq9zp0E1uIo1WDBDAxoOoORkd6AMuK4dbQs1zcMJpwkQEqbgAO7dB3/SkivJpLSyEl20Ye4eN5AwyQM45/LmtS306KJZTMRO0pBYugxx0wAMU+axhmeAlFCQsW2BRtOQR/WgCvp87GzuHeVpUhkdVk6kqP51mRX85W4KTSbTaGVd8gdgex4HH0ro0RY0CIiqo4CgYFMW3gXIWCJQRggIBmkMx5ZrmzE4WeSUmz84b+drZxkf4U+wCDW28u7a5H2UZZm3Y+Yf8A662Cqk52rnG3OO3pTY4oov8AVxIg/wBlQKYjEvrlludRzevE0Cq0UYcDnb6d+f5025vbtZZlDlA0sKv823YChJ57c1rpYwrdS3BUO0pU/MoO0gY4qwyIwbcikN97I6/WgZiSzSx6e6S3mJXm2QlJ87cj+JvQdafNMDLNHNfvGsFurRMJMeYcHLe/Na4gh2hfJj2jou0YFOaGJtuYkOz7uVHH0oA56S6vZ5Nsk627i3Rl3zeWNxHJxjn6U66muIXvmRgrs8CyODgAFeTnt9feugkiRyN6KxHQsoOKUopDZUHd1460CMDzZ0RElu1Fs9wqs8cxcouDwX7ZOPzqVY7ddbtXS7kdDEwRmlJDEMPlz3rX8tAhQRqEP8O0Ypdq/L8i/L93jp9KBmFG0w00XRuJ2ke5CcucBfMxgCrenSxyXbvPdSC68518rzDjaM4G30xzmtVVGPujHpijYu7dtG71xzQIxtS8yS8vv30yLDaCRAjlRuy3PFRiaS1MrM88ivYiVxvOS+cZHp+Fbv4U4dP0oA5Jy09hqcZk3xxiN0EcrOoyeeT1qzfuzXYjjukjt/IBhd5WAJyckEdT9a6QKoGMDHpQVU4G0YHTjpQBj28Ty6lMZ5ZHMNvGVwxClsHJxWTdXUjafAMlZktlcO8jZY5P3QOp9c113WjHtzQBz9wM3F+WmEO4w/M2QrfLnBI6A1p6ddxSW8EYBR3jLBCSeAcZye1XcZ7ZpghQTGUL+8KhS3sO360hmJqURkudTkLSAwwI8QViAGwTn68Uy8dWkvDdPMLgRqbQKSMnb/Djvu610VLQI5y7hll+3yzeb50NvEyYYgB9pyR+Ip0/nfarlwHy09tkgHngZrocUuaBnOJA6yJcgSed/aDLkk/cJPH0qPTUmN4jyzBbpZHMkYRt7jngnOMdMV0zDNJQBy9iZGuJXjTyxJayb0RXyG7BierVr2FsYNFXyFZbh4QxLE5L7e+a0sk0Djk0Ac7ZonmWrWqSrKIn+1swYc7f4s9Tmq9hBFdQ2S28Mhcwv9pLKcEbeMk9ecYrqXK7drEAN8uCetMghS3hjhiG2NBhRnoKAMC3hYWGmCzidJE3h/lIw/lkZP40qG3j0k+TZu1xsVZ98b4zkZLevPNdED15zS9qYjmbWGbyVUIxjXUEdcRFF245IB6CtPULRbrVrYSxGSEQyA8HGeMZrSBxxRvXds3DcBnGeaBnP2FrJajTpkgkMhhl87Ocnj5Qf6VUgtnuDcAW2Fks3yiQMiiTIIHPUj1rrM5oPFIDl5bffHYYjMdqsBUhrdnCycZyvBz71dtdPD31kJw88UdqcO6FRu3cZHritujOKAOWlil+xxQS23BMxDvC0hB3HAA7Z9al+zSyRRfaFnUGwRHcIWIbcOCO/uK6SgUAZukzsltHG1qY90jKpjjKqQOdxB+7mtTtTQQeQcj1FOoATNKDSUUALSg0lNZ0jGXYKCcAk459KAJKQDmijI3EZGR1FADqTqKTPWl7UCCkp1MJ5oGBpKM0iurqSjBhnGQc80AOFFAoLIm0MwUscDJ6mgBwFFMMiqVDMAWOACetOzmgQv0oppdVZVZgC33QTyadQAhpRRQKAFoopaAEzSUuKSgYUA80Gk70CHZzS0wMpYoGBZeoB5FPoAKMUUDpQAUtIaKBiGloNJkZAJGT0HrQIWijtRQMSgUUUAFFFIaAFzRSE0ooAWikBpc0ALQOlIKWgBaWkpRQAknMUg/2T/KvIpBljx3r14j5W+leQsfnI9KBoZ04NJTyfTmmLhulIYY4xSE8f1px4+lNOTzTAipKXPam85oEBGDS0UnSmB23hDP9ktn/AJ6n+QrfFYXhEf8AEn/7aN/IVugYFAh+aM00GnUCClpKXvQAppKXNJQAtIe1LRQMSorucW1nNPjPloWx64FS4psqJJG0bjcrgqw9QaAMe0N6lgNTnvWkzE0rQbBtxgkAenaq0sl/b6bFqrXruzFWaEgbNpPQfnWja6QLf9215PLbAFRCxGMEYwfXrUcehKqxwyXk8ttGwZYDjHHQE9SKBFO21O4j1mY3ExNo0jRAHohAyKrxanfvHqMskzL/AKP50K4+4CeP0rWudEguYZ4nd8TTednAyp9qkn0iGUzneyiWFYcDHygdKBmKuo3gs7tobqWaJLdW81kwVfIyAcfWtS9luPtOmQpM8YnDbyvU/LV97WKWyNpIC0RTYfXGKrW2lCGeKaW5muDCpWISYwoP86AKNslz9vv421C5ZbQKUBI+bK554qCwubh9KmuWnvjKLd2zIo8vPqprbSxRLm7mDMTcgBh6YGOKgt9H8m2a2N5O8LRmMI2MLn8KBFDQru4mvkQXE0sf2cPKJwBhj/d7kVJrE88F+hmmuILLYMSQjID5/irSj0yGOe1mR3D28XldvmXHeo7/AEsXzNvup1hcAPEpG04/lQMqR/aNV1C6VL2SGG22qgiwNxIzk1Wv7u7ij1VRcSZhMKqV4IzjOB71pSaPGbgzW9xPal1CuImwGA4FEui28qXSmWUC42bjnJG3pQIzrp7pdOjFtPfRyzXKR5ueD0PT2pF1qZ5PM3EPDaSGSI9BIpxyK1hpgZI1nu7iby5VlUuRwR26Uv8AY9p/aE12QxaZCjpn5SD1NAFO3guU043z6hPJI0DOykjbypIwO2KTw6ZZIVlla9ZjGMmY/Ic/3ang0WOBSn2q6eLayrGz/KoIxU9hpwsQoW6uJEC7VSRgVH04oAyNb1KWLUSIbkRi0VXaPdjzCSOMd+KdqN/cR6vHc28jNaxwLM8YPDKTgnH41qrpVoDcF4xK1wxZmcAnnsPai10iC3IwzuPJ8ghyDlc5oAxDdTXNuu26lCS6kYwyNg7COADWlpjzQavc2DTvPEkYkVpDllz2Jpw0C0S0S2SSZESXzlZW+YNjHXFW7Gwgsd5i3tJIcvI7bmb6mgDD1/Uni1IiG5EYtEVzHvx5rEgke/FO1C9uE1hbu3kdreK3SV4weGUkg/oa2U0y1X7RlPMNwxZy+CefSktdKtrT7m9/3Xknec/LnOP1oAxX1Nho97Ilwcz3bRROW+6pxz7YGaYNQdvDV5Ely0kttKEEobllLDBzWxb6HZWxi2K5WJ2dVZsjJGOlPudHtLhpmdWHnKquEOAcHIoAh115rOOHUYSxFucSJnhlPFZ91aX0en2ju0065aW5jSQhjnkYPoPStj+y4DZSWrvNJFIcnfIWP4GlvNOgvNm9pV2AqDHIVyPQ0AZFrM11fKthcS7X09vLMjZIbdjJ96forSRNPa7Jo9QWMFlnkLI/+0K0V0myX7sW0eV5OAxHy5z/AD70sOkWkKygeYzyrtd3kJbb6A9qQF9d20bsZ74rDgvLmJdkJRnlvpY8yZOByf6VuLwAo6AVXGn26srBOVkMo5P3j1P60DM6HU73dE0ywFDcm2YKDknn5h6fSkTWJPtyplJYX8zBWNlAKjP3jwa0vsFsABs6TeeOT9/1qE6PaqrGIMrhXEeWJVCwOcDOO9MRmxa3d+TLcN5UsSQeYwSNhtcnAXJNX9LurueWRLmI7QoZZPKMYJ7jBqvY6M8JCziJYRGUdEdmEnuc9PwrTtrSO1DbDIcjHzyFsD0GelAzOm1OVNSSNGWSIziFgImwpP8AtdM+1NTUrsyxu/kmBrtrfYFO7GSAc5q8dMtDceeYzv8AM8375xu9cZxmn/YrYIo8oYWXzgMn7/rQBkPcXN2+n3MjR+Q95hYwvzLjcBznnoav6hd3Fvcw4ZYrXHzymPeN2eh54HvUq6VZrOJhFhg5cfMcBvUDOBT7iwt7mQSSoWIwMbiAec8jvQBlT6i9vdXCJsh3XQQyBCxxsBzjvUkV3qLiyjZ445LkyZZosEAdDjPf+tT6jpK3LJJEkW7zDI6yZ2ucY7VJYactrHGZSJJUZmUjOE3dQM9qAM99WuXsYpEkAuDG7MiQ7s7SRk88DirNhKbjV/OIAMljG5A6ZJNWn0qykVVMAwgIGGI4JyR15GanhtYIHDRxhWCCMHP8I6CgDKuL+9T7dMrxeVaShfLKcsOM8/jSz6heRm+mDx+VbOESMpySQMEn0Gasx6RB9snuJ0WRpJQ69eMAYyOh5q21rAVmUxqRNzID/FxigDLu9QvNPaaKWSOdhCJFfZt2ksF5GenOfwp99c31n5EPmieSeQgOkQyABk8Zwatx6daRxSIsI2yDa24lsj05pP7Ls/J8ow5UsG5Y5yO+c5pAUXvNSS0hklUwKrOJZBEGIUfdJXPA9asLeXA1MJM4S3fAhxHlZPlz97PB9qnfTLN41jaIlUzgbzznrnnn8aeLC1W5FwIQJR0OTgHGM46dKYGRZ3d3JDZwW7xQB4ZHJEecFWxwKa+s3c0UJiby5GthIAkW/e5JGPYcVtR2dvDs8uFV2KVXHYE5Iqhd6IskqmAQCMRCMJKhbZyeV596ANSEv5KCQgybRu7c1ky6heRpqNz5iGK1cokWzk8DBJ9s1esrFbRi5laVyipvbrhR/wDrqYW0ISVfLUrMSZAeQxIxSAykv7+KCd7rekYRSkrwjO4nGAoPPtUD3c9zaSR3O7dBeQgFlCsQSDyBxWsul2SwyRCAeXIAGBYngdOp4p8Wm2cSFEgUKzBzyTlh0NMCjrNxcSWJMazWpSaMbnUfMCwHGDUd/d3FpPdmHy/NWOAeYUHJLEHNbNzBFcwtDMgeN+oNRNY2rKVaEEFVU5J5CnI/KkBk3N5qNs16DcRv9k2PkxAbw3Y+lOn1LUXvbhbSF2SB1UIIwQ3AJyxOR+Fa0tpbymbfErecAJP9oDpTJdOtJrjznhBk4yQSM46Zx1piIdYvJ7VbaO3Vt88m3KqGIGM8A8ZqoLzUjHaxSAQSyztGXeMZKgZBxng1rXNtDdReXOgdc5HsfUGoo7K3jWNUiwI2LpkkkE8E0AZUF/fK0TzTRun2s2zKI8buT82fWobS4urWBpklQw/bWjaIpycvjr61t/Y7fgeUMCXzsf7frUS6XZJP56wASbt+cnG71x0zQMz7PUtRuLhJFhYwNKyMvlgKqgkZ3Zznj0qM3N1cnTLuaVDFJckiILgrgMBz3rYj060S5M6xbX3buGOM+uM4oXSrGOcTJbqJA28HJ+U+oHagRkLPc3L6VeTyxmOWVmEargpweM96ksNT1C4kjmaFmt3Lbh5YAUDOMNnnp6VpR6XZR3CzJAA6tuHJwD3wO1Oi021hn86KLa2ScBjtBPU4zigDJimubi60m5uJo2WZmZUVcbPlPGe9X9Qurm2vIjv8q0wN0nl7xuz0b0HvUsOlWUMqyxwBXQkqdx+XPXAzx1qS4sLa5lWWaPcwwPvEA4ORkdDQBRGoz/aPsWV+0/aNp448rG7P5cVUuru8fTb1J5zDcIm7y/Kxhc9VbPI961lsh/aj3rbSTEIkAHOM5OaWPS7ONZFEORKuxgzE/L6cngfSkBn3V5fxTRWsLM8nkeYzpCGLHOBwTwKcb3UpZfLUx2zraCd1ZNx3ZPHWrz6XZvHGjRH90CEIdgwHpnOamW0gVtyxjPl+V1P3fSmBl2moX7tDvMUhubVpo0C7QrDGBnPI5q1pVzJPHItxLmZCA6NHsKE9vcehqc2FqVRfJGEjMS8nhT1H6VC2lW4jCRgopkWRySWL46Aknp0oANQuJluLS1t3WNrhmzIV3YAGeBVe51C4sHeO5aOQtDuhZVxucHGMfiKv3VrDdoonTdtO5SCQQfYiq82mxyNZKiqsNs5fB5JPbn60AZpa9ivtSmjnjR4oo3kDJkOQvT2HWnPq1/cSSGzhfEaoQgiDBiQCcnPHXtWncaXZ3MzTSw7pGwGO4jIHY88inS6baTyea8Xz4AJViuQOgODzQBDb3F5capPHvSOCDZlNmWOVzjNE11cRaqqSv5VqxUIRHuDk9QTng+lXo4Yo5ZJUQB5Mbz64GBUbWFs90Llo8yAg5LHGR0OOmaAMmx1TULmaOUQu1u8jKy+WAFXnBDZyT+FPF7fnSJNSE0WCjMsXl/cweOc8+9aC6baR3HnJGVfcWwGO3PrjOM0i6VYqzt5A+cEEEnbz14zgUAVbzUZ4Z7lIymI7Lzl4zhsmona6LWHnTRtLOHIcRY8v5M4FXo9KsoRIEgA8xNj5YklfTk1ObeImJigzDny/9njH8qAMfTbu4tdM0+aeYSW7krIWXlQenP1H61p6dcS3Nmk02AZSWQYxhc8fpiobjSoW02aztlESSkEgkkDnJxU5tEN1BNniBCqIBwM8Z/KkBZopBS0DCkpe9FACUtHaigQUYopaAE6UoopRQMWlFJRQA4elePSgh25717En3hXj85HnOP8AaNMaGZoB5zTehpQeaQx2aTp9KQnByOlL1pAViNtL1pfamnimIWjvS9RRj0oA7fwjxpB/66n+Qrd61heEf+QP/wBtW/kK3RTEFOpKBSELR3ozQKYC96KMc0UAFKOTRRmgYhNIxABYnAHOaWo5lZ4JFXklSB+VAiOG9trh2WGeOQqNxwe3rSR39pKsjJcRssYy5B6D1+lZ402dobaIKIytm0LnI4Ygf/XqOPTZpLWVGimSX7OYVaWVWU9OAB2oA2JLmCMsHlVSq72yei+tQNqdksYc3KbSSAfXHWqE1peXQuna28syWoiVS4OTnNTanb3kjRx26uYfKKlYnCYbtknt9KBluO6MmoNbqFMYiWQMO+SRStf2iz+QZ0Eu7bt9/Sq+nWc9vOjyqABapGcHPzDrUM1hO0d3tQbpLpJF5H3QVz/I0AX2vrVLn7O86CXpt9/SorXV7S6Z1R9pWTyxnue351R/syX7ZKskc0kUs/mhlmCqOh5HqKlNjcNb6hB5YVnlM0Mm4YJ4I+nIoEaLXUADnzV+Rwjc9GPQfrTFv7Vrn7OJlMucY9/TPTNZtrpVxHdQPMQY3PnXAz/y0BJH8x+VOhsroRQWbxKEin80z7xyNxbgdc9qALF3q0McErW0iSSxkArzgfMFP86sSahaRZ3zDhtnAJ57jiqL6bM2jTWwVRJJMX4OOPMznP0prWFzFbLAkBdoGbyJ0lCsM9z/AFoA2UYOoKnIPINVpNTs4pjHJcKrK21gc/Kfc9utLbTTNO0MihvKjXfIOhc9QP8APeqc+nTSJfKoXM8yOpJ7Dbn+RoAuDULRoJJhOBHGcOTkY/CkXUbQ27zecNkZw2QQQewx1qpdadcSXNxOgRiZYpUUnhto5B9KZPYXU8sl2Y0WTzI3WIvnITPU+pz+lAyxb6rFK93I7qLeBlCtgg8joR65p82poVt2tWDB7hYnDAgjPt61Sm067uVuZHVEeSaOVUDnkKMYJHQ+9SrpznyWWERMLlJX3TGQkAY6mgROmqwLAjzyKGdnCiNWOdpx6VI+q2ccUchlLLIpddilvlHUnHQVWs9NmgmtXcoREZi2D/ePFZM9tJaSxQSzJHiBgxLlQ4Lk7Qcc8YoA6b7TF9lFzk+URkHackfTrUP9qWn2dpmkZVRwjBkIYMegI61HKk91oyC1BtpCikKTggDHGe3FVYtKuPKkBEaF7mOULvLYC4yMnvQBe/tS18hpt7AK/llSp3bvTHXNJpl6b6W7/wCeccgVcrtI+UZBH1qvNpk5nlnjaMv9pWdFYnBAXBBqzp1vPBJdSXHl755N4CEkDgDFADJdTiaznmgYgRjIkeNtp5xx60S6taQO6Oz/ALshXYISqk9Mn8aqNpd1JBdxDyYVmQARozFd2cluRx9BU0+lyvDeoHT9/Kjr7Abf8KALCalbPG7kuux1RlZSCCcY4980zUb/AMu3uPs7fvYHjRsjpuI/oaiudMllkvZEdA0zxumc8FfWmNplzNFeec8SyXEkbgLnChccfpQBdOowpc+SyTAklVJjIDEckA96r2+rG5s4Z9hg3TiMh0JDfMRgfl+FQLpNwNRS5keN9kzSbyTuKnOB6DGaki02cWscDtHtiuRKpGcldxY59+aALSarbSTIg8zaz7FkK/IzegNJHq1tLOsSrKNzmMOUwu4Z4z+FVotLuFSC2eWI2sEvmqQDvOCSAe3epI9NkWOBDIp8q6acnHUHdx+tAE91d/ZrtFd8IYncqFyTtx3os9Shu5RGiyoWTzELrgOvqKZf2LXdwsiyBQsMkeD6sBz+lENg0VxaSlwRDbmEjHU8c/pQMXWLl7TT2mjJBV0HAzwWAP6VHJqaEYHmQSLNGjJJGCcMeO/Q+tWNTtXvbJoI3EbllYMRkDBB/pVNtLnnkea4mj855Y2+RTtCoc4/HmgROmqwmVV2S+U0nlrNt+QtnGPXrxTDrUCybfJuCPMMQYIMFx2HNMj0qZBHbtMhtI5fNUBfnPOQCemM09dLISNTKPkuzcfd65J4/WgYv9rwmFX8uTzGkMQh43bh1HXFRNrJaW0FvbyOszsjjjKkDp160k+i+Zl98bSC4eZRIm5fmGCpH9akOmSrHatCbeKWCQvhI8IcjB4zQAXGqjybzyo5k+zblaXaCAR2AzzU66ijTtHHBNIiELJKoG1TjPrmmNppazv4PN5u3Z87fu5A/wAKIrG5t55fs9yiwyNvYNHlgcYOOehxQBPYXq30RlSGRIzyhfHzD8DTry7S1WPKPI8rbERMZY9e9UIrG7tBK8LRebOyDEabUUZ5Ygnrirl/aPctDJDII5oH3oWXI6YIIpAQyantwi2k7yhN7xgDKDOOefbtTZNYhGzyYZpw8Pn/ACAfd79TTXsLwTefHdRiaSPy5SY/l6nBAz2zTodKWBk8uQ7Vtjb4I55Oc0ALDq8EuT5UqKYTPGWAG9R1xz/OmrrMRTe8E0atCZoywHzqBk4560j6W0VvEVk3tb2jw7Qv3iQP8Kgs9JnntLf7bNwlsY0QJgruXBz7gcUwLV3qiwxt5UTvIbY3CjjGPfn3oXUpP7OhuHtJC0i7iAVAHHXk/kKii0mcuWubpX/0Y2yhI8YHHPXrxTJNHmlgtUeaFzApTDxZUg4AOM9eKAJYtVefUYIYYGaCaHzA/GevXr0HSi31UNDGqJLdTuGO1VCnAYjJ5x7UtrpclrLaPHOp+zxGJ8p95c5454NMh0ma0MclrcoJlDqxdMhlZt3TPagRMdXiZbcQwzTPOrMiqACMHkHJ4pX1aNbOK7SCWSJ0LkjA2gdRyevsKS20xbeW1dZSfIR1bI5YsQSfbmqj6AzQxR+fGwSJoz5kW4DJJ3AZ4POKAL0F002sMiOTA1qsqj3LHn8qbJrNvHdNEUcosgiaQYwGPbGc/jT7TT/s1xHL5u7ZbLBjbjOD1qAaOE1CSZPszJJJ5h82HcwPcA5oAbDqvk+cs2+aRrqSONFwDtGPXAwKnGrwyRwmCKWWWXcBEuNw2/ezk4FQTaGHcyK8buJ3lVZY9y4YAEEfh1qT+zZY/s81u8EU8IZSFixGQ3UYz7CgYRapK+oywNayJEkKyZIAI69efbFCazHLBHIltP8AviBCpABk4ycc8AY7082M/wBtNx56HzIBFLlOpGeRzx1ph0yRbSySGZRPZj5WZcq3GCCKAFOrwiNW8mYyGXyTFgbg+M46/rTY9ZhkdAYJ0Bl8lmZRhX9Dz/Klj0t98cskwM32jz5CFwDxjA9KRtLZkZfNHzXYuM47ZBx+lAFj+0US8W3khlj3kqjsBtYj8c1FFrMckiL9nnCujOjkDDKOp65qsmiyJei48yJtkrShtp8xsg8E57ZqnpVrNHJHGIm3PGySmSFl8rI7EnB59KBGvbaxb3BXMcsSvGZUeRQAyjrjntUZ1yJoZGjhl3+UZIgwH7wDv1/nQNIzFZxvICsEDwtgfe3ADIqOy0YwK0brageWYxJHFhzkYyaBkkOqGRLGSXdAJ1ZmQqCDhQc5zwKk/tiL7OZ2t7hYsAoxUYfJwMc8de+KhXSpnitEuJYyLdXQ7AfmUrtH406OyvksfsrSWssaIERXjJ3Af3ufT0oA0YJDNEHMbxk/wOBkflUVzfpBMsKxSzSld5SIAkL6nJqvZQXVn9mtgQ0YLvI2DhR/Cq5+v6VJc2dwb0XdnJErmPy3EoJGM5BGO9IQ2bV4YWkzFO0cWPNkVOI8+vOfyps+s28EsymOZ1h2+Y6KCqgjg9ajm0y6JuY454hBd8y5Q7lOMHb9adJpJaO/RJQBcqirkfd2jHNMCQ6vbrHcPJHNH9nUOysnzFT0I5pDrECpKZY5ojGofa6gFlJwCOag1iwkNvfTIS5kt0jCKMnKnP8AWkl0q5vEma7mj8x4RFH5akADOcnPfNAE+o6mtpHciONpJoIhJjHGDn39qc2peXapO1pc4ZdzAIPlHvzVf+zLqc3bXU0W+4gEQ8tThcZ5569aZdaTdXaQea9sxSIxsrBio/2h70AWYtU87U1to4HaJ4RKsoHr369KSDVkNvAAJbmaQM22OMA4BIyRnii106e1uLSVJIyI7cQSgg8gc5FRQaVdWZhltZoTKiNGwkB2kFiwIx3GaALR1e32wNFHNMZwxRY0546g56Up1WL7HHcxwzyxupYlFHygdc5PX2qO00traWzfzQ3kCTfx94tzxVOTQZjBDF5sMiorqVkUlRuYncB680AXo7xptWiSN828lr5oGOp3Dn8qz7/ULsXuoLGZo0tYdyYVducHk/0q9Z6c9tNayNIp8m18ggDqcg5oudOaZ9QYSAfa4ljHH3SARz+dAx41OFYZ3k35tkVpCB1yM8UyTUo4JrnzXZljWMqgTnLdADnkmq9zpN04uEhuIljuYkR96kkFRjj60+40mSaSeRZlVnERjyucMnr7UCJbC9lutTvInSSNIljxHIoBUnOenWtDFUrK0uY72e6upYmeZVXbGCAuM+v1q9SABSUUtAxKKWigQUUCigAoooPWgBe9KKQdaUUAFOpKUUAOT7wryC5GLmVf9s/zr15eGFeR342304/6aN/OmNFcikFOBGCf4qaaBjuKT+VApe1IZDjIoAzwaQdKWgBOhpc5pCc/Wjp1oEdx4S/5A/8A21b+QrbBrC8Jf8gj/tqf5Ct0UCHc0vekpaBB1pQaQUopgLRRRQAUUZozQAGgUlRXjvFZTyRDMiRsVHvjigBxnjWdYS2JHUsBjqB1/nUhrnIkE13EtvfSSzPZs28ybtjHH5c9qdLeXF1YXF2krxKixxDHGH3Def1xQB0OKSsOaY2b3lu008iBogpMuCC2c5bsOKit55p4YoTcuF+3GPckm47NhON3f60AdDnmmJMku7y2DBWKnHYjqKxIDNFJG/2md9l99nCs2Rs56+p96PPaScRXFw8Vu11MGfft6Y2rnsOv5UAb1OrDSZF1KHF21xE5VIws3zKcH7y9wfWtbdHcwSBJCV+ZCyHBBHB5oAit7+3umAidvmJCZUgNjqR61aJCqS3AAyTXO6fvt7XTQksmJI5WYFu4Xin2LSxixc3EztcW7tJvckZCgg+1AG5HPHKq7HVt67xzyR60/Nc3ZE/bLedpXaZ7EOoaQ/O3p7/SptGkmklgkN1GxdCZUMxdif8Adx8uDQBvjJpiXEck8kKnLxY3DHTPSsTU5J21GaL7QsCpGpiLzGMZOcnAHzc1Feyzx3N3scDcbdZXBKjBBycjoPegDpDRXPr5xihjF3uikuwo8mYttXacrupEEkTFxPOTFfiFA0hI2HHHv16mgDocUc5rnbSS4l1ENJcpHKLghkaRtxXP3QvTGO9Pg3hrWcyzF5buSNsucbMtxj8KAN6ORZF3RuGXJGQc8jrT9ucZGayfDyRR28yIT5gmcMpYkj5jjr7VStrlpNahaMlN0siuhkZmwAfvA8DpxQB0Z5HNNkkWCF5XztRSxx6Dmuesd8K6fPmZnlMokBYncACQMfgKhtJjI05ThJLKRiiszYbtuJ/i5oA6iKRZoUlTO11DDPoRRI4jRnIJCjJwMmueBni+z2S+YFvooyDn7mAN/wCgFKXVLm+WMmZ3jkPmDcGj4+6QePpQB0CNvQMuQCM8jBp31rnoWC6hZk/vpGjjXyyGDR8feB6Y9a3YJkuIhImdpzjIIPHFADxTqTvS0gDrS0DrS0wEpDS96PSgBCKMc0valHSgBKMUUZoAMUdqUUdaQxKOaBS55oATrSjtSZ5ozQA6kpAfWjpQAtIOtIaWgBaWgUnagBD096BnAz1pe9HagA7UUZo70CADrSil7UlAxaSlFJQAtJmlPNIaADtRQKWgAxRSijoaBAOlBFFBoAKMcUdqKACgUtAoAMUtJS0AFKBRRQAGkpaSgBKKKKAFpcUlFACjrQeaSlzQAlJTqSgBKKU0CgAxR2opDQACl6UgpaACiiigAooNLQAlLRSUAKKUUlLQAtLTRS0AOX7wrybUx/xMrr/rq3869ZX7wryjVf8AkKXY/wCmzfzNMaKRHvR1oIxRSGIeKM040wj8qAIhnGaUnvSciigB3Wg470g5ooA7bwn/AMgfHpK38hW4tYfhP/kEn/rqf5CtxaBD6DRRQIO1OHSminUAAooopgGfxozSACloAKOlBqG8JSxuHUkMsTEEdjigCRI44z8kaL/uqBUdtapbW4hGXGSxLdWJOSa5qxvJ1aANNdKJbZyTOeHYDjZVi1muL59Os3uZY0NsZpHRsM5zgDNAHRMituDIrBuCCM5oCKuNqKADngVzNzdXNtFf2i3MriCaLy5C3zAMeQTWnqbSz6naWCTPDHIGdzGcMwHYGgDU2j+6Ouenf1pGjUgqyKw6kEcVzd5eXOmNe2kU7yDCGN5DuaPccHmrVvHHFqBsftGoec8bAvI3yPx94fT2oA2RGm7fsXdjAbHNJBEkEKxQjCr/AJJrE0iS9ub4Q3LsFsAUkwx/esehP4UviK7dJorSG6+ztsaZm37c4Hyr+JoA3QAMAKBj26UuB2A46cVzmoXtzdLpk1lKyu8byMgPDFQCQR+dQ3GpSXVtqc9vNIiFYCoDfczjIH60AdRtXI+UfL0OOlARVJKqoJ6kCseESWGs29qtxNLDcRsxWVtxUgdQai8SXjCSG0iuvs7bWlZt23oPlH4mgDdZFcglQcdMinYBzkA568Vzr30mpyWECyvHFLC0svlHDORn5R+IqG4uVXS5VtnvkK3KIyyN84z2FAHUABRhVAHYAUEe1coLi4Gk6i6TTqiTIkayt+8TkZzV+GF9W1G+865njW3YRxpG+3HHU+tAG5gFt2Bnpml2+1ZFnJINS1VGldhGse3cenydaqaVPK1xo4eV23wSFssfm5OM0AdIAAOBjNJjB6Vg3NjGdet4fOuBHMju4ErdR6U+1kcR62DIx8tmCZbO0baANvaB9KAD0ArjbiWRktSwuJdthvIjkIwcn5j61YnWeR9KjbzLwtbsxCS7N3vn2oA6cwIbuO4OTIilV9AD1/lUuOTVS3FxHLDEI1S3EXIZiXDenuKg8QlhpTYBOZEGAcZ+YcUAaPvR3rnGka3tdSjkiMZXY6QM5ZQpIGc57mrkuo3YhubxPKEFvL5ZjK/M2CATnPHXigDZxmgGsEXl3aLqk8kglEcoVE2ngkLjv056U7+0b2OGUSRksWRI5XiKDLHByM9qANveoYAkAnoCetO9axbyO7F9pyGeMzeZJiTy+ANvpnrSR395P9khV40kleVJH2ZHydwKANrPApDIiuqlgGboCeTWPbX91eC1gR0ikdHZ5Nuc7W28Cq0t/IZLO6kVWkgW4B29GKjGf0oA6OgnmsN9QvLNY2mkjn863eUALt2EAH8Rzio4r+/MU1ysplhhRGbfDsyc/MB9BQBvg80HpVOxuWu2uJgymDfsix3AHJ/P+VZ1vqdy94oEjSQyxyMrNGFGV7rznH1oA3c8UhkQSLGXUOQSFzyQOtYUGpXkcUE08qyia1ebYEA2soBGPzp1oZ31axkuLhZjJbO4AUDbnb6dqAN2gjvWFf312dRltraV0ZSixqkYZTnlixPTigX2ozXkvkI7JFOI9mE2lRjOSTnPegDd60Vhte3gmebz/wB2l99n8rYMFSfXrnmktLzUrq4WRFfyWmZGBCBVUEjI75FAG2zKhG9guTgZOOaeelc5aNLDp0TvL5pa+2YdQdvzkH8a0NMluLsC6kucKzuvkbRgAEgc9c8UDNKlrCvr3UGv7mGzV/8ARwuFATDEjPzZOcfSkvL69R9QlScIlp5ZEWwENkAkE0Ab2elCsrA7WDYODg559KwZL68m1N4beaRStwE2LGCmzA3EsR160kdzctKsMEiw+ZfSxsyxjoBn8/egDfornv7Sv3SCBS7SNLKjSRqu5ghwODwKV77U2e3tmSSOYxu7mMIWbBwOpx7nFAHQU1WVxuVgR6g5rIin1Ge+tLeWUW7NB5koCg5IbHH1qG2urlxZwwyLCJpZ1YrGOik4x70CN/OKUGucbVbkxWyvMyOVk3PFEGZmVto47A1t2LS/ZIvtLZuCgLjgc/hQBMJEZ2jV1LpjcoPIz0zShlLEBgSOoB6Vg3Jnj1TU5be5WIxwI5BUHdgHjnt/jTX1KYTSeUEief7Ou8r93cDkn1x70DN+SRIY2kldUReSzHAFCSJLGrxsGRhkEHINc7qkl00V1aS3G8QyRNv2AFgx6Ee3Wrc9/cW8Wpr5ik2saGM7QOSOePrQI2KFkR2ZVYEocMAehrDn1DUJLydLSN2EG0BFRSGyATkk5H4UjyXMV1qLWoYf6QhkKqGYLsGcA9aAOgoODwahs5lntYpBKJdyg7wMZ98dqp+ddXGp3EUMyRR2xQbSm7fkZOT2oA0EdHGUYMAcZBzzTutc7Zz3Nq25ZEML37xGPbzyx5zUlnqV/c3CSJC7QNMUK+XhVXOM7s9aQG9R0rn4b/UpEtpPPhAuJmhCmP7uCeevJ4qVb2WQWvnrG8kd60Jfb1wDyPQ0wNsHNI7rGpZ2CqOpJwKyLe8u309tQluYY4XUkIYidnOBznn6VTuL2e50zU4J9zGJY2Vmj8skE+n4UAdKOaBVHUpriC2je2BC7v3jhN5Rcdcd6o3OqXLSrHZnzNsCy7khLiQn8eBxQBvUViXF/qBdxH5cBjtFuGR03HdzlevtUkeo3DXluZiILeZEKZjyHJHI3Z4PpQBrE0lYqaleGKK+JjNvLMI/J2/MAW2g5z1ojvNTmtrmePymEcjRpGsZLYDY3deeO1IDZpaq6fP9otVfzllOSCwQpyOxB6GqWp6jcxXotbVTkReYSIjISc4A46DjrQBr5ozWM99fyyrHGsUDC089lkQkhsnjrSHWJUg8x0TMtsssIHduhX8yKYG1nmlrAlvbi2lvPKSLzhJCpJBwSwwc81Za41BriW2ilgD28Yd3aM4cnOBjPA4oA1s8UGsP+1Ly5wbbyYh9k+0HepY5ycjr7Uralezsfs5hjAtFuTvUnnnjrSA2xR2rDTV7mJRLcLGyS2puEVAQVxjjPfrSQapfGGZ5IiVFu0quYWQKwH3eeopgbtJ3rD+23zxtG8kQM1mZ0ZFI2eo689etEd5cw6TY7rpTNNHuGIWdmGB2B/M0AbZYBgpIyeQM06sO0umvb3S7h12s8MuQPXIFbdIBc0UlLQAUZoooAKBRRQAtFFAoAUUtFFMByfeFeU60Maxef9dn/ma9VXqK8s13/kM3n/XZv5mgaKHb1pOlGKTnPFAxwPFJgUY9KKAIBS4FIaUe9IBKXtScClBpgdt4UGNGBzyZG/kK3F96w/Ci40YH1kb+QrbFAh3XNL0pB1pe9IBRS00HmlzQIdSUA0UAFL1FJiloAKbJGssLxPna6lTj0NLmkdlRGdzhVGSfQUwM6HQ7aMqXlnl2IUj8x8hARjgYpzaRbmK3RHmie3XakqNhsehqUapZGLzVnDLnaMAnJ9uOac2oWirE3nAiXlNoJyPXigCAaLamyktiZT5rh3k3fOzDoc0r6PFJGge4uWkjYskxk+dfYH0qwb+1W5+zmYebkLjBwCe2emaFvrZ7n7OsuZckAYPJHXB6GgCGLSLRYJopA8xn/wBZJI2Wb059qLXSYra5W48+4mdFKp5r5Cg+lOGqWTIzrOpRMZIBxnOMdOvtUc2rwx3Fthh5EquSdh3ZGOMde/pQBagtIoJriZN26dgzZ9h2pv8AZ9sbuW6dPMkkCg7wCFA9KngkjnhWWJg6OMgiqEuon+2Fs1dURE3uzITn2z0HHegB9tpNtbSxSRmTMZcqCeBu6iozodkIrqNRIq3LBnAboQcjFWYNRtbhiscwJA3cgjK+oz1FJBqFrcMwjmyVXdyCMr6jPUUANtNMgtZjOGklnI2+ZK+4gelPFhbm8luXTzJJAqnfggAelQQ6pHdajHBbsGjaNnJKkHgjGM9uamn1G0tpWjml2uoDEbScA9zgdKAIDodn5YVfMQrIZEdGwyE9QD6Usej2qQtGWmctKJWd3yzMOlSSalAYLhreVGaFNx3AgY9enI+lPa/t1nELSZkOM4UkDPTJxxQBHPpNrO9w77x9o2+YA2ASvQ0XGj21xcGfdLG7DD+W5UOPelGq2TB2E2VQ4JCnrnGBxyfao7vVY47VJ4XBXz1jk3KQVBPPHXNAD7nRrW4mMmZYiyhHEUhUOo7GifR7WXyMeZF5C7E8pyuBTm1KF0RoXXmZYmEgIIz7Y6/WnrqNq9wIRIdxYoDtO0sOwPTNADksohPBMS7SQoUUls8H19ahutGs7md5nEimTHmKjlVfHqKjtdVT7Kslyf3jyOqpGpJIViOgqw+qWiRRyB2cSAsoRSxwOpx2xQA8WFuLgTCPBEXkgZ42emKrNodiY4k2yKIQQhWQggE5NTx6nayQySq5CRIGbKkYBHBq0GBUNzgjNAFeKzginSZVYyRx+WGLE/LUl1bx3cBhmBKkg8EjkHI5FZlnqpke5nuHdYklMUcflEE88Y7k+1XBqdr5LS5cbXCFCh37j0GKAF/sy18qSMxswlxvLOSzY6cnmlfTLV5jK0ZJLBiu47SR0JHTNN/tW1EBlzJlXEZj2HfuPbFGl3rXst2TuCRy7EDLtIGBkH8aAJWsLZ5J3ePd54xICxw3vj196YNPtxC8LKzpJjcHdm6dOp4qrpuriVFjuN+9pmjD7MKSCcDPripY9TjES7y08rs4CxR84U4JxntQBYhsLeJkZYyWQlgzMWOSMHkn0p0dlbxyI6RAMjMynJ4LdfzqmNYR7y1ihikkjuAx3hTwR2/DvU6arbvOIgJAGcoshX5GYdQD+FADm020eNIzFgRklSrEFc9eQc08WVsoiAhQCIFUHYA9fzqldasH065ltUmUrGzRylPlOPT/AOvUqatD5MzypLGYIxIysuCVPcUALJpFt9mmit08p5IzGHyW2g9hk8D2qvaaS8HmtmBC0JiCRIQp9zk81ONXttszSLLF5Sh8OuCynoQPrUN9qpFjc+UkkFxGqsFkUZwWAz3FAF6ytls7KG2TBEahc46+pqNNNs4JC8UCq2CMjsD1FRyarBHI/wC7lMUb+W8oX5Vb0POaSXVokm2LBO483yd6gbS/pyaALK2sCiMCJQI1KJx0B6imW+n2ltIJIYFRwCMjrg0kN/BN9m2bibhSy8dMdc+npUt3cpaWslxJkpGu47etAGfeaMbm6nk8yICbGS0WXTAx8pzxV5tPtGnEzQq0ox856kjoT61X/tiFVlMsM0RjCNtYDJDHAPWk1PVTaQ3YhiaSW3CE5+78340AXTawFSPKTBk8w8fxev1qP7BaLcfaFgQS5zux39ajOo4uYrb7LMZpEDlePlGcZJzVO11WZ7m0gSJ5kl8zdIQFPDY9e1AGgljbKWKwoC7hycdWHQ05LK1S4NwkCLK2SWA9etU4tTUL5aiW5naWRVRVCnCnnvjA4p39sRFIPLhlkeYsqoAMgr1ByaBlm4sLS5lEk0CO4GMkU82tu/mhokIlxvBH3sdM1UOrK1klzHBK6HcWHA24OCDk9aSK8M+qweU5MEtp5oU+u4c/lQIhm0My3Mj+bHtkkEm7yv3i9OA2enFaQtYFIYRIGDmQHHRjwTWc+qPa6jqCyxyywQ7DlAMRgryak/tSNJZ1LSTHzVSNFUDJKg4Bz+OTQBZlsbSWLy5IEZNxfH+0epofTrOSKOJ7dCkedo9M9cVB/asQjbdFKJlkEXkEDduPI74x71DNqM6X1sFt58PHJuhwM5BHPXHr3oA0Y7aCJ0ZI1VkXYpA6L6UiWlujIyxKDGWK4HQnr+dUzrMHlwNEkkpmQyBBgEKOucmlbWYcr5UM026HzvkA4Xv1NADb3R1mljeDyVCBh5cse5eTkkc9al0/TVsiGMrSuE8sE9AM5OPx/kKamrRTo4RZYswNNG7KPmUdwM/oadbakkzpEkcsreWjO4UADK5GRmgCafTrO5lMs1ujucZJ74p0lnbyiQPCjeaAHyOuOn5VRt9ZzZzXFzbyRrHMYxgA5+bA79fWrCanF5c7SxyxNAoZ0cDOD0xz7UASpp9qkLQrCuxmDEHnJHQk0lzplndymSe3V2I2knuKsK2VU4IyM4PWsaz1RzLeTXRuAizeTHFtGM8YA77v0oA0ZdOtJpfNeEF8YJBIzjpnHWllsLWcsXi+Z23EqSDnGOo9qhGrWwikLrLHJGwQxMvz5PQAd80f2vbrDIzJKsiMEMJX59x6ADPegCeGyjhullTACRCKNAMBRnJom0+1nuBNJFmTgEgkZx0zjr+NQaZeSXdzehw6rG6hUdcFfl5H504arbG4EWJMGTyhLt+Qv6ZoAn+xW20L5Qx5nm9T9/rmmLp1qlx5yRlXzvwGIXd64zjNRRaxbSypGBKA7mMOyYXcO2fwpqaxBLIsaJMPM3eW5j+U46mgC0llbIkarEAI3MicnhjnJ/U0Cxthg+UM+aZup+/61Ui1eFbe3Mhkmkli8weVGeQOpx2qV9XtVjiZPMl8xPMAjQkhfUigBRpFj84MOVfOVLnaM9cDOB+FKmlWaRyoIiVmAEm52JYDpyTTZNXtYwpBklUxiQmNC21T3PpT21O3+0Lbp5kkjqHBRCwCnoT7UAS3FpDdIqyhsL0KOVP5g1G+l2j+ViNozGuxTG5Q7fTIPIqvFrECW8BlZ5ZZIy48qI8gHBOO1SzaxaRxpIDJIrx+b+7QthfU+lAFk2duWY+XktF5ROTyvpUQ0y1Ekb7G/d42qXO0YGAcZxkVYhkE0KSpna4DDIwcU+gCmNMtEn85YiGDbwu47Q3qF6Zp32KAQNCFZUZy52sQdxOc5q1SGgClHpsUU8LxkrHFuIXJJZm6knvUlzYw3MiyuHWRRtDxuVbHpkdqs0UAQC0gWTzAmW8vyslifl9KYdNtGW2Voci2IMXJ+WrQ6UtAFR7C2keR3jy0jKzcnkr0pLvTre6k8yQOG27CUcruX0OOoq33oNAFcWVuG3CMA+V5PBwNnpimpYW0f3Y8fuhD1P3PSrNLSArLp9svl/usiOIwqCSfkPUfpSRabbRRvGDKyOhTY0rEBT2AzxVsUlAEK2NspQiP7kRhGSfu+n6VXGj2ixRRgSgRZ2EStkA9RnPT2q+KDQBUh0+2t/J8qPHkBlj5PAPWrVFLQAUUUUAFFJRQAtFFFABTqSlpgFGeaKWgBR1ry3XeNavP+uzfzr1IV5br5/4nd7/12b+dA0Z+KQ0vFJQMOlOHTIptAOORSAh60hBFJT85pgJnIoA5pOlAPPtQB3HhZv8AiSqPSRv6VtCsTwr/AMgcf9dG/kK2waBC96dSClpABoopc0CF6CkzS0Y4oASlNJRQAtR3KNLZzRp9542UZ9SKkoFAGRcabP5Vg0YZmtotjJHJsPIHIP4UhsLiKGAWlu0Uq5/eefnblskNn7wrY70opgYq6XKt7J5kTyxyXHnBln2qOc8r6inRWN+2pQzXBZhHMzFjL8u0ggbV7dq2RRQBkpp9xDp1oqqjTW83mlN2A3Ld/XmrAhuJtStbqWJYxGkgZd2SM4x/Kr1LQBnaYs9osNk0YO1WeRweFyx2j8eaLyxkubq5bcFSW18kH3yf8a0c0dqAMaWwu71UWZI7cRW7xKVfduLDH4DinPYXV6qrOiW4igeIbW3biy4z7CteigDLtre7N7bzTwxxJDAYsK+STxz9OKdcWM0suosAuLi3EaZPfB6/nWl3ooAyLrTZ5hLs2DdZrAOf4gc/lUtvBd2t1LsjjeOZ1cuXwV4AIxjnpxWlSZxQBkpp1xFp9sqBDNbzmXYTgNknjPrg02bT7yZZJ8RLPJcRy+WWyoCjucda2KKAMo6ddTzNcSCON3uIpCgbOFT3xyaIdPuhHb2kgjENvL5nmhuXAJIGMcHmtfNB60AY0Gn3dpJFPEscrr5gKFscM24EHFUbu2ktZoY5LhYiY3Z2BKqxZslQQK6c+wpQMgZ5oAwDA1zcacqRmFJYsSxH+4hBH68fjWxbyyyzTl49saNtjJGC3HJ+manwd2aWgDKOmTqm6N4zIl21wgOdpB7H86adNuWka73RC5MyyhMnbgKVxn6Hritc0goAyX0y5ZzdbovtJnWXZk7MBdoXOPTvirmnW09u9zJcNGXnl34jzgcAY5q2eaWgDHh027HlQyyQ/Z45zPlc7jySB+tLFpl1ayRzwPE8q+YrK+QCrNuH4itbNOHFAGVDpc9u9nJHJGzRFzJuyAd5ycVHaaKbaYKY7Zow7MJSD5mDn8O/WtmigDJXTbw6ZJYNLB5XlmNGCncfQmpLzTHuWu8SKPPt1hGR0IJ5/WtM0d6AMu80lrqWR/OCloUReOjK24GmTaZcXizvczRiWRFjXYp2qobcevUmtfvQKAMeXS5mE9usyC0nl8xwVO8cgkA/hVGGCeLU2kWFmk+0sQjxNgKT97dnHT2rpTRQBj2No9vdahcKjkKSsCEY/wBpsexY/pVue1mutKa2mcCWSPazgcA96u4pfagDNvNJ+0NOwl2+bCka/L0KtkGo30meeO++0XCGW6VFyqYC7enetfuaSgCpDaSLfJdzSKz+R5TBVwCd2c1Wh0qW3e0eOdcwvJuyvBVzk9+tauKDQBkDSpoJBPbTqJg8jfOmVKuc469sCpLbS/IltZPO3NC0jucfeZ+v0rRJozQBivoblI1WaNgvmAiSPcBubOQM9RVuz0020ts/m7vItvI6YzyDn9K0AaU9KAMm60y5luLto7lEiu1VJAUyQAMcHP1ok0hlleWCYK4lWSPK5Awu3B/CtYUYoAyG0mVw05nX7WZlm3Bfl4GAMZ6YqxHZzm7guZ5kZ40dSETA+bHT6Yq/jFJ3oAxP7CZI7YqYJZIkKETR7lIJz+Bq5HpxSbzN8YBtvI2omADnOQKv96XGDQBlx6SypAplB8q1a3Jx1yBz+lIulTCe0YyxBbdVG9VIdgBjaTnkGtYUtAGOdKm8ieAyx+W9wJ0O05HzbiDSanaG51Wy2hgpyJsD5SqkMAfxrXNAHNAEFu07zztKoWMPiIY5Ixyfzqk2kyeXKUlUS/avtMZIyAfQ/rWqDS0AZEmkXEzyXMksQuzIkigA7Bt6D15yaJdKuZWa6eWIXZkR1Cg7Bt6A9+cmtntSUAUdNtJ4J7qa5kjZ52VsICAMDGOapwaN5F4XENrJH5vmCRwfMHOcen41tDvSGgDKGlyrBAgdCYrppz7gknH15rK0dHS5hXb5jtuRkZXBhBzk88flXVUGgDKsdKltntGZ1Pk27RNjuSQc1WXQpI1tyVgnaOIxOkjMo+8SCCPrW9S0AYcuiMJxJHBbSKYljaN2ZQpHcY6j2NX7Wya3vmmGwRtAkQVc8EZ/Sr3NFAGTY6VNbPbM8iERQPEcZ5JbIrJu7SS0kt7eaZYwlsEJO8LL8xyoK9fxrrRR7UAVbCSeWKN5IkhjMS4j53Ke4Pt0q1S0UAFNpxpDQAlFFLQAgopaSgAopKXtQAUdqTOKXNIApaSigBe1FJRQAUtIKWgAopKdQA3HNLiloNACUUUUAKKWkoPWmA6ikFLQAo615br/APyHL3/rs3869SFeW+If+Q5e/wDXZv50AZ3SgjvSCnZ4oKENFFFAFfrSjpSUo6UALSe9LRnsaAO08KgjSBz1kb+QrcFYfhbjRwP+mrfyFbY6UCHg06mCnikAtAFGaWgQlLQKOlABSGgmigAzSM6ojO7BVUZJJwAKWqmqf8gq8/64v/I0ASW95a3ZYW08cpXk7Gzin29xDcKXglSRQcEqcjNYaSXFl4d3t5JaaJI4REpDZIxz6nBqpCJ7OO9s0tpIDPbbo1YjJZRhsY9aYHRx6nZO8irdwkxglsMOAOtTJcwySBElRnZBIADyVPQ/SufE+mnQDHB5Pni1bgL8wO35s060uILbVrZ55UjU6dGAWOOc0AbMuo2UJYS3UalW2nJ6H0pYtSspceVcxPlggw3c9BWPCqvba+xAb53Kn/gHaldVXT9B2qBmaIkgdflNAGuNTsmuPs63URm3bdm7nPpSw6haTztBFcRvKvVVOaw9GlVLq4SS7t1U3En7koN59waXSZ0tb+Oxt54bq2ZXdJFX54R15NAHQTzRwRNJM4RB1JqsNWsCjutyjBBlsZOBmp7PY1rFsmMyY4kJyW96xZRnw1fevmyf+h0Ab/WlBrAu5rmyS9ihmkfbFEwZ2yVyxDEHtxzVzSTKXnDzxyR/KVVZvNKnvk470AX2niWdIWkUSuCVQnkgdaatxC9w8KyKZUALIDyBWFdyyyXE+opbOywSgRyAjGxMhu+ect+lEsq22p3epKC6RyIr47oyD+uKANs3dvumXzkzCN0gz90e9PM8a+XucDzThP8AaOM1gRW0if2grLm4msS7gd2Yscf0/CrZnhuTpMcMiyOrB2VTkqAhzn05oA1Z7iG2i8yeQImQMn1piXttJEJUmQoWCZB/iPQfWs/VDdPbQh4443N1FsIYuOvUjAqsVZYZkmINz9viMhAwDkjaQPTFAGyt/bPdG2WZTLnG0evpn1pINSs7iQRQzB35GAD298VnxTLZ6isdpcJPFcTnfD1aNj1Ye31o8Oy/6LHG13E338QADcPmPfP9KANK51C1tpRFNLtkK7toUk49eBVnOayZEnbxA/kSrGRbLksm7I3H3FVL2chr5nuJFvElC20SuRxgYwvfPOaAOhNFc9e3rwrqELzss5mj8tcnOCFzj260XxkEuoziWUPBLF5YDnAztzx+NAG7dXEdrA00pIRcZwM9TipDXMao6OL4XEkguROqxR7jjZkYwOmOpp91dsdZTy/kZLpYyDIxZh67egWgDfa6hRHcvlUbY23nB9OKmrmfkt7PUxE7rOtz03nO0suD/Pmn3Um570ySSDUFmxbIGIO3jGB6dc0AdJUU9xHb+V5mf3sgjXA7msG8jcvqFxuk82GaLyyGOF+7nA/GtLW4/OWzjO7a10mdpxxz3oA0s5oNc3I/2a3nt2TMP2wopkZtiLtzzjqPaoQ//EptnmkBMUkm2FwwEgzwAeoPpmgDqaKzNWmC6ZGzQ5V2QEOThM92xyQKy7ct9iiW43fY1u3EmAQu3Hy++3NAHTk0Z7Vz8n2M3cYmDfYfJ/cZDY3bjnHfPTH6VA8UkmqS+bMIZfPUwlo2Z9nGMHOMev40AdP9KM9Md655BGLu+jVmYSo5adUbfFk9D6+30q/oZVrR0ESqqvtDoCFkGByAaAL0NzFOjNCwZQSpPuDg1IDkZzxXMRQpFp8saROpS8/0lVU58rccfUYx0rV0gKLm7a3QpZkr5YIIBOPmIB7dKANPPSjPvXMSLe29wfLjkaPTpC6AD/WKx6D1wM1N5KwNZnUkZrdoWdvlJAlY5OQPY8UAdA35VXtrlblJHQECOVozn1Bwax7aye4k0yO7ikMQjmJD54GRtDfhioxGEZBdxv8AY/tsxkG0kf7JIHbNAG7aXK3QkZAwCSNGc+oNTO4VST/CMn1rH0aOdLNxbEQp9okO2aMklc8dxTLdYBPcC4RzfmWTB2tkrzjB9MUAbFrcLc2sVwmQsqhlDdeamz+dcjc7zpttC0IV0sgUZ0ZmLei46EetXgyrq1vIf38sixhlZWDRfLywPTHrQBv55qst4H1B7VInYxqC7jGFz0FZ2ibI7ueOPEwK7jPtKtyfutnvUU0KW95rFylqZGEaEAZG7IO7pQBvg55FRyTCORFKuS+cELkcDPJ7Vy8XmCG7VObXzIWcQqwXZzuxnn61pf6P9psPsAPkebJnGdudnv2oA0bfUYZ4Ulw6o8Rlyy8ADrk+tTi4jZ4lXcwlXcrAcY69a5uCB5bG3iKMQdPl+XnruGKkjbFtpv2DdkQSggZ+/sHX3zQB0Zo6Vy2nJuidvtyxFrciYIHLg/3mz3BrV0Nke0ljRF2o+0vGSUk4HIzQBckvreK2M+7cgcISvODnH86tCuVEEKaPfwRgiVboBgCchd4xU14r28ep28DSrGrwFMMSVyecGgDpRS1z91FbW9+ILuV4rNYMxZkYAvk5OfXpTLW8lgNrJfSugks2GWz8zbuPxxQB0XeoRcRvdyWwz5kahm44wc4/lXLTTu9taJM7ndaAqWkZdrEkbuOuPerM1ukk90yzOxisEZHSQjJGcH3oA6KeZLeEyykhB1IBPt2pVdHZlVlLJwwB5H1rM1CeVvDJmDssphRtw4OTjNU0jiivdWX7SbeZlUozyHgFRzjPr37UAdFS1maJMslq6qDmN9pIlMik4HKk9qzorgiwuJxcyHUwJMxeYeCM8bfYUAdJRXPxzKr4sbuSdHtHeYmQvtYDhvY5zxTbZ5YRCwuJmM9g0j73J+YAcj060AdGKXvXOWz3FuLZ45ppZLixeQh3LAuACCB+NRWM92Ldp4bmKR/szM0fnmRmbHXaRwQe1AHTuyou52VV6ZJwKb5sf2gw7v3iruIx2rm71bSTRGeK9llfbG7jzi2DuGSR271PqVzLBNKLOd2jFmrBg2/A34LZ9cd6AOgpprnp5jCL1LC7klhFpvL+aX2PnjDdsjtVyxDwaoIfOlkSS1WU+Y275s4yPSgDV7UyaaOFUaRtoZgg9yelYWp3F7FeTWVtK/mTETRH+6ADuX81H50G9mubJ7xJJFjluokjGcfKCAfzOaANue6hgheZ5BsQ4YjnBzjtUue9cu8SJpOroszlxcEbS+cDcMHH9a1dPDwapdWpmkkiEaOvmNuIJyDz+FAF6SeKOWOJ5FV5c7FJ5bHpQJozctAG/eKocjHY9P5Vhal511eXU8Fq8v2UqsUgIAVlO5upz7cU65vY/tNxdKZNj2sRHlttblj37UAbVxPHbx+ZM21dwXPuTgVKBXKSzu+l6jHLMdkU8W1hL5m3JBOG71blu/s5vEjup7i3CxYYS8hmPTd2FAHQ0CuZiurlrSWIXDqVvUjDJJvIU4yN3en3DXFv9uZLy4ItZYxGGfPBxkH1696AOkprsscbSOwVVGWJ6AVz95euuqDypJBsukiYNNwc9QEx0960NcdmhhtIo2laeQBkUgEovLdfwH40AXvtEItvtHmr5O3fvzxj1qO0voLwuIWYsmNyspUjPTg1iecYNJv7OaAx7H2ojn7qOeCSOw5/Kl0u6MGpi0klSad2/eXBYEOoHyAeh9qAN2C5hut/kSrJsba209D6UQXMNwZPJkV/Lba209D6VzNpLJp8TXEIJ+1PJCMf89Nx2n9TWpoVstpNf268hJEGfU7Bk0AbFBpBS0AIBRS0CgBQKKKKAFoFJSigBa8u8Rf8h29/66t/OvUR1ry/xH/yHr3/AK6t/OgZl96M0uPzpMUALR/KkBxSnigZXpaTp1pQKAFFIRR0pQfyoA7Pwpzo+O4lP8hW2OKxPCn/ACCT/wBdT/IVuelIQ4UtIKWgBwpRTQaWgQ7vSYyQfSilFAAaO1HWjtQAhpDgjBAIPY96car37NHYXDocMsTEEdjg0wJdqEAbFwOQMdKcVUsGKgsOhI5FZ8s0gi0wh2HmSIHI7jYTzSQapJJLFuttkMsrRK2/J3DPbHTigDQEMQLERRjd97Cjn60GGJsboozgYGVBwKzrLUVEcYlDCNllcSO+SdrHI6elRy675W0GFFcRCV1eTBweijjk4oA1wqgMNq4brx1pdq8DauF6DHT6VnrqMkty0cNtujWJZWYtg4IJAAx1qJ9QabTftBAUebGMRS8jLAYbjj3FAGqIYg28RRhuudozQkUcZJSNFLdSFAzWVHqV3GL2S5iQxQz7Mq/Kjj25xnNX7e58+adFX5IWCb8/eOMn8sigCcAKAAAAOgFN2KQV2rg9scVmrq2b77MUjYtuwIpNzDaM4Ix3qfTLtr2DzWWNR/dV9xX2bgYNAFsqvOQDkYPHUU2NI48iNFQeijFZ51dVeKOSMq7ztE4z9zBxn9R+dMm1pUWLEaKZWcIZH2rtU4z070Aa2BjaFGD2xxRsXBG1cHqMdawri+a5CTxl41exmbbu6EYFaQuGh0uKb5SRGmTI+0cgck0AXMDOcDPTNNSKNMsiKpPUgYzWUutbrQyrEhYTeSW3nyxxndnHT8KvXN2LXTzcyLkgD5EbOWPAAP1NAFk844z35oKrySo7dqyb3UbuG3uo/JSO5ih81SH3Ltzgnp1FEs94NRtdsSNI1u5ZPMIUcjnOP6d6ANZEQNvCKHPUgcmlWNFbKooPqBWTLrqCO2ZEQNNF5uJH2gDpjgHnNSx6pLcT28dvbg+bCJiXfG0ZwR05oA0z9OaXYpYNtGR3xzWdc3F0usWsEWzyXjYsCeTgjnp71XtteWe6RAi+U7sgwSXGM8njGOKANgqpfJUZ6ZxzS4GDxWNcXd1daPcXJjjSCSBmjIc7xxxninJqdxbwypPCm+O189NrE5HTBoA1iBknAzTcDOcD61j3GpT/AGa7S4iVStt5y+W5HB4wT61ahu7m4uWjt44/KhKrIXY7iSATj6Z70AXgoweBk9TTgOQcZPrWTHqrPqAtj5Lq4cAxkkqQO56H8KWyuWtfDMdxgM0cBYA98UAa44NL1FZSajcpIUukgTfAZkIY4XHZj+NV112UWt4+yOR4AhUqGVWDHHfmgDexSd6yfN1EaxbRSPAFaJmZUzjGR+tNttVuXkt3mSIQTyvENudwK55/SgDXox2rGsdYnup4j5OYZi2AI2ygGcEt0PTtTE1O/bT4rxkhRJWxkKzeWOckj8BQBu+1GM9qjgcvCjllYsoOU+6fpWRej7NqbXN5HJJbkp5cqOR5J9CM9Ce9AG4KQ8GsaC6u4n1OSeeIRxSbV3g4Xhffpz09arXGpXk2m3ZR1jkt5EG8IyFlOOx5FAHR5xTc5FY15ql5DcvbxIryQxqz7YWYOx7DHT8atTaokFrJI0MweOPeVMZA6ZxuxigDQHWhWSQEoysM4yDmsW4ur6NHglaHzJrZ5EZFI2Y6jr6HrUujyC2022h2YlljDBo4Tt5HG4+vrQBrZAHJA+tITXOeZeSaLA8sqSSfbFCZB6iQjk+lWZdXuLeKWKRY2uEuFhDKpK8jOcdenagDaHNOxkVl2epOYWN3FKGEhRWSB/mGM5xjIqO41aWHUkhVo5IjMsTKqNlc+rdM+1AGv7UGsG8vNSl06/mjaGKOB3QEA7zg9c54rVlmmt9KknfY80cRfgEKSBmgCzQKxJdVvIY7ZZFhWS5BcFUZgigDggck80v9rXJjtnaNLcSZDvKrbcg4x7Z65NAG1nFKDmsOfWZlvJUihDxwyCMqI2LN0yQRwOtST6s8GppAGhkjaZYiqBiy57k9M+1AGyOlJgDFY7ardLDdztFF5UMrQoMnLNuAB9hzTdQa+DWHmCAzC5G0qSFPynrQBtBcUDHIGOPSqdhdzXVpMWRFnikaI4ztLDv9KydNnls9IFwTbJJPKcu+4luT1xyT/SgDogBn60uKx4NXmvIrVbeKMTzByd5O1Qpwffmq+r3EnlXsbgrKLWNztclQd3OP8aAOgwG6gH60pAbqAa5++vbmKW6FqQrLPCGLuSDuA4A7VYuNS+wXF68qEvHFEcBztLHI49KALtzpyTzGYTTQuU2MYmxuX0P5mp4II7eFIY1wiLtA9qyF152glPlRs8bKPMUt5YDfxHjPFaTXYi05rubYQqFz5bbgfoaALOM8Y4pCik5KqTjGSO1ZqanPG6pdWyoZYWli2PnoMlTx1pbLU5bieBJrdYluIvNjKvuPGOD+dAGiqqq4VQB6AYo8tN27aoY9Tjms/wC03f8Ab5tgqfZ/I38tz1xnp19qqaPqEyW1olxFmOZ3RZd+WyCTyPTj1oA3EjRAQiKueuBjNLsUY+UcDHTtWRZ6/HdXUUQjQJMSEKyZYY/vDHGcVJrdxKqw21tOIJpcvvJxgKM/qcCgDUCgYwBxwOOlNSKNGLIiqx6kDBNZlzqBn0i3kglEUl2VQPnGw/xH8MGqtxe3U+iweTPsuhOsDupz8wJH68GgDdWGNVZRGgDdQFHP1p4RVAwqjAxwO3pXO6nqs0ulRNayGKbYZZSvVdvBH/fX8q1LaeR9auImcmMQRsq9gTnNAFxIo0UokaKp6gAAGlKjOcDOMZqjpVyz2Eks7k7JZQWPoGP9KS31C5mtjctaKkRj3xkzDkdt3HHHPegC9tG4Ngbh0PejYgUKFXb6Y4rITXgbe4fyVd4XRMRSBlbceCDinSaxPD9o82xx9mK+biUHAOMY45NAGp5Ue5m8tMv947Rz9acFAYtgbj1OKzbnVZYri6jhtDKtqqu7eZjgjPAx1pzaxH5N5KkRZbZEcc43hhkfSgDRAA6ADJzxTTFHgr5aYI2kbR09KprqJfUjaJEvyhWJaTBIIzkDHIpby4EN/ZrmT5/M4DYU4XPI70AWVgiVSoiQKewUYpBBCIzGIowjdVCjB/Cs+01gztAZrYwxTxs8bb933eTkYqG8v7i40a4nS3aGNoi8cgk+brxkdqANdYYlGFiRVBzgKAOOlOKI2cop3deOv1rPbVVigvJDEW+ybQRn72QD/Wq2r6jMbO+S2gbZBhXmEmCGODwPxoA1zDEZC5iQuf4ioz+dP2jcDgEjv3rJvdditbiSHYreSF8zMgVjn+6O9aUUjvK6mIrGApV8/ez147YoAkKIckop3DByOo9KasEKKFSGNQDkAKAM+tSUd6AG+WmANi4BzjHf1pQACSAAT1PrS0lAC0YoHWloAKSlooAKSigUALTgKQUo4FABivL/ABIP+J/e+vmmvUa8w8TD/ioL0/8ATQ0wMqilpMUhhjNAOOvSj6UvUUAV6KSl6UDF60g4ozS9qBHZeE/+QS3/AF1P8hW4KwvCf/IJb/rqf5CtwUAPBp1MzThSAcOtKKQUuaBDqKAaSgB1FJmjNMBTTJEWSNo3GVcbSPUGnUUAUodPEckLPPJKkH+qRsYXjHbrxSpp8SCAB3/dTGYe5OeP1q5SUAUX0iCWzjtXZ9kblwQcHkkkfTmpJ7APcmeGd4HZQj7FBDAdOoqa3uYbkM0EqSBTtJU5wamJoArraKk80wlcPKioTxxjOD9eagGlRskolmkkeVkZnwAflORwBir/AFqlZait1eXNuY/LMLEAk/eAJBP5igB5slU3jBmdbgMTEcY3EY6/hS6ZatZ2EMT8yAZc5zljyeahstWjukuJHXyYoWA3sfvA9D+NWRe2rWzXAnQxKcFs9D6UAVINIjgkjdLiYiIt5a8fLu69uasWln9mkllaV5ZZcZZgBwOnSoJNWgjnt8SRmCVHYyehBHH61fjkSWNXRgyMMhgeCKAKMuk280tzKxcNcKFOD93GOR78D8qe+mpst/JleF7ddiOAD8vGQQevSk0/URfXFwiRlUixtcn74Oef0o+2zPfy28ECusJUSFpMHkZ4GOaAHS6ek2DJLIzeS0JbjkN1P1p1xYpcWaW+9lCFSrDBIK9Kl+0Q4yJUPz+X1/i9PrUYv7UziH7RH5u4rtzzn0oAhTTCkMiR3cqtLIXd8Kc5AGMYxjipTYQtpwsvm8oKADn5hjkH65p5vLf7R9n85PO6bM859KZ/aNmGYG5jGz73zdOcfzoAjGmI6T/aJpJpJ4/LLtgEL6ACpYrIJNFM8rySRxmPJxyCQf6U57+1jhSV50WN/usT1olvrWFVaS4jVXG5Tu6j1FAECaSkSwCCeSJ4YzGHGCSuc4OR61ZS0Rblbgu7SCLysnHIznP1o+0qZ40VozG8ZkD7+wx29OetLb3lvdFhbzLIV67T0oASe0Wa5gnEjpJDkDbjkHGQc/SmW2ni2k/dTyiHJYQnG3nr2ziq0+sCCwa5eE7lmMLRg8ggnP6DNT3WoeVJIsaqwjg84sz4HJwB+hoAaulRpBJb/aJzA6MgjyMKD6cfzqWbToZmdnLjdB9nOD/D/jRLqNnDKIpLiNXyARnpnp/OodT1aGxhlVZEa5RQQhzjn1oAln0y3n8zeXG+HyDg/wAOf50n9notyZo5ZY92C6K2FbHTNSahPPb27zQxxuI1LMHYjgDPHBplpdvJHC1yscbTgGJVYtnjPPFAEUGkQQSo6ySkRFiiFhtXd1xxTrixxo0llb8/uiibj/M1I+oWkaB2nUKzlAeeWHUUp1G0WCOYzDy5MhDg8kdsetAEEWjwiJ1neWVniEWXfO1fQU/+yICkyyPNIZgodnbk7TkdqkOo2ot0uPOBjc4XAJJPpjrSG/WS7skgZXhuFclvoBQBLLaxy3UNxudZIsgFDjIPY+3FNTTrdFhVVbEMhkXJ7nOf5mob+6vLaeJYo7dkmkEaFmIOcZ549qkl1GC2KRXUqrNgFwoJC59TjgfWgAt7CK2fMUkwjGdsW/5Bn0FIdOi+yR20byxJGMAo+Djvn1pX1G2E7Q7yXQZbahIHGcZA64qC21dbq1t5owsYklEbCQH36HHWgC5BaxW5UxBgFjEYXccAD29ain06C4mLytKVJDGPzDsJHQ4oj1S0lnECS5kLFB8pxuHUZ9aSLU7SW5WBJCzsSFwhwcdcHGKACXS7eVrgt5mJ8b1DkDIxg49eBQNLtfIniYSMLjBkZnJYkdDmpLrULezbbMzA43HCEgD1JA4qK41W0t5jHLKdygMcKTgHoTgdKAHSadC7q++ZXCBC6yEM4H9496sPEkkDQuoZHG0g9xVLU9Vhs4p1V8zJEWA2kgccZx0zT728kttMS4UIXOwfP93LEDP60AOh0y3i3E+Y5KGPMjliE9B6VZhjWGFIoxhEAVfoKgguCNiXMsDPIxWPys4OBkj602TU7WNCxdmUMynZGWwR16CgATTbZEKYfZ5omC7jgMDnj05pZdNt5jKWVg0riQsGIIYcAj0qGXUkS8Qb1+ym2M27Ge45/I1aN3AjsrSYZY/NIwfu+tADraAQIV3ySHOd0jFjVdtJtmuDN+8z5om27zt3jvio7nW7aGzlnTe5jIDIVKkZ6ZyOKl/tCPz1JdFiMJl+cEMMHGee1AEv2G3+zT2+0+XOzM4z3brTvsq/YzaszvGVKEs2WIPvUMWqWcqSusuBEu99ykEL64I6U+1v7a7Z0gl3MoyQQRx6jPUUAJLp8MqQDdJG0AxG6NhgMYxTJ9NjnjWOSa4KAYYeYfnGc80kl5cy3ktvZRxHyQN7ykgZIyAMe1Pl1K3tykd1IscpUFlGWC59TjgfWgBP7Oj+0GaOWaLeQXVHwGI9aa+kW7TmXdKB5om2Bvl3jvinz6nZ28ximnCuMZGCcZ6E+1Nj1SCTUZrPJDRgHcQcH1oAkbTrdraeBlYxzuZG55yTnimppyfu2kmmmaOQSAu2eQCP60sOp2cyyFJ1IjXe3BHy+vuKmtbuG7Rnt5BIqnBIHFABbWsdsJvLz+9kMjZPc9arNpMHkQRRySxmBy8bq3zDOc9ver/WigDOXR4UiiWKaaN4mYrIGG75jkg5HNOl0mCZZBJJKxkhETEtkkA5z9a0KTHNAFCbSoZvtGXkVpyjEgj5SvQinTaXDP5rTPIzSxqjNkA/Kcgj3zV6l7UAUvsMvlFDfTlyQd+F49sY96fFYQxaebLBaIqVbPU56/zq1RQBnRaUqMGmuJZykZjj34+RSMHoOvvUkWnxRPaMrNm2jMa57g46/lVyigCtJZ7tQju0ldGVNjKACHXOce1Rx6XFHBax73ItpDIucc5zwfzq91ooAo2WmtZsqx3Uht0ztiKjjPbOM1LJp8E14bmdFlOwIquoIXnPFWqWgDOj0a2SUFv3kSs7JCygqpbGcD/PWlOkQeYxjJjRpUm8tQAoZfT61fFL1oAzTotuRfAMw+1j5v8AZ+n41LPp7POs9tcvbyhBGxChgyjpwe9Xcc0uKAK9raR2toLYZZTncW6sT1J/Oqf9kMbN7R7yVoNuyNdoG3kEc98YrUNGKAMsaMpE/m3Du0xjJO0LjYcjAFTXGmR3AvQZGH2tVDY/hx6VepcUxGLJptxNqV6fPkggmjjQlQD5gxg/T/69SXOipKZViuJIYpo1SRFAOdowOTWt2pDSGUJtOM11DLJcMY4mDKmwZBA/vdce1S3FotxcQTMxBh3YA77hirNL6UAZ8OlRRraKXZhaoyAEfeDDBzUS6S/2N7NryRrcxlETaPlH174rUNAoAy7nRfPacLdSRxXAXzUAByVGBzTrvR/tBuFW7kihuMGSNVByQMZz+ArT60UAUH00/apJ4Lkw+bjzF2BskDGRnpxVtImWd3MrMrAAIQMLj0+tSAYpe9ABSUveigApMUtAFACUUpFJQAooo70dqAEpaSloAcKKQU7FABXmHif/AJGG9/66GvT68x8UY/4SC9/66UwMjNLnNJSUhh0NPzTaTOKYENFJS0gFoxSdKUUAdn4U/wCQS3/XU/yFbYrD8Jn/AIlTf9dT/IVtigB1PFMFOHFIBwpfem06mAooNFFIQtGKSjNMBTS0hoxQAtGByOoopOmaAK9lYW1gjpbR7A7bjzmrVIKWgBR2rDl0y7KO0OFleeUE5H+qc9fw61uVBb3cFxJKkMm5oW2uMdDQBnyWd1Al99jTbvaPysEZ2qADjPQ/WoIrC7RHlMTsy3SzhHkBZgFx16ZrVXULaRJmjk3iF9j7VJwasUAUBDPPqFtcyW/lKiSAqWBIzjHT8aSzspRoUdnK5hlKFGK8kZJ/pWhRQBm6fY3NtqFw8soaFo0RcIBnAPYdMf1pmoW8890phtCk6suy6DgDbnnPf1GMVoTXCQvErk5lfYuPXBP9Km6UAYn2S888RC3zGL77QZN4xtz6dc1FBDNci5gjgwpv2cz7hgAMCffPH61uvIsSM8jBVXkknAFCqqg7VC5OTgYyfWgDGg06VLzE6XDqLkzK6yL5fXIJHXNSLYOmmNHJbyNIbhpP3TAMPmJDAn8K16OxoAyUjvoZ7e6nt/tEnkGNkQqCp3ZB9ORwcUthp00E1kZVUiKGRW5BCszAgD8MitOCVJ4xJGSVyRkjHQ4qTvQBhJpd21rBEwCEWcsRO7ozHitSweZolWW0+z7FC5LA5I9MdqW5vre1kVJnYO4yFVSxIH0FWVYMoYcgjIyMUAZf9myvq0rOAbJwX6/xldp4+mfzqGHTLw6NeRzBTdSoI1+Ycqowv9T+Na0Nwk0s0SZ3QsFbjuRmpJXEUTSNnaoycDPSgDIudNuJE1QKgLXCxiPkc4UA/SmXtjeMl/bxQJIt0yuJC4G3AAxjr24+tbaMHRWGcMAR2p2KAIL+NprK4jjGWeNlA9yMVRltrhItOeOLzHtcB4wwGfk2nBNXvtMRRGVt6u+wFBnnOO30qXFAGPa6fcq1m0qIDHcSSuA2QAwOMU+DTp0mt2ZV2pdSynn+Eg4/pWn3qK5vobQxrLu3SZ2hULE469KAMr+yrlfJk2MxjmlJSOXYSrHgg1bttPeKexkSPy0i80upk3EFvfvWjE4kiVwCAwyARg/lThQBWvbeSeWzePGIpw7ZPbaR/Ws+80uWTULmXyWuIrgKMCcxhcDBBA6itH7fDvijxIDIXC5Uj7vWnx3UUhRVbDyJvCsMNt47fjQBQjtLhNU8yGIQxE/vCJMiQYwPlxwfeorfT7sWNnbuiKba5Dk787lyTn9a1opVmjWRQwBzwwwfypwzzQBlJp08cUA+TMd4055/h+b9eRWdochW4tQ7iYncqIr8w5ySSuOOmOtdQaQKF5CgE9SBQBkaxp95dySLGd0Tw7EBlKBW7kgdaWbTZmS/A2ZuLeONMnuAQc/nWwOlB5oAw7mwvP8ATUgWJ1u4lUszEbCFweMc1d1GykuNKW3QIzjyzhjgHaQSP0q9xSZoAzLizmmsdkMENrPFIJIgjZXI9eB1GRUU+mXK21tBCd8aRssiiUplz/ESOoznitgUooAw/wCx7hreONmQEWLW5Of4iR+lO+yalK8022OCQ2ghj2vkhgc5rbPTNJnigDA/sm6e3vwUCNPGgQPMXOVJJyTVi/0651B/MISItalMFs4bcCB9OK1xSjqKAMe4sru9NxLLCkDNaNAiB85J5zn0qzDZyR6jHOQuxbQRHB/iBrQo9qAMxoby01G4ntoFniuNpKl9pVgMd+oqpc6bcSXk0ssBmS5RQyx3BQKQMEH1Fb1FAGRPpsz/ANphVUi4gRIst3AI/wAKHsLk3N0u393dWoiMgYfIwBHT8a16O1AGDb6ZIbeRHt5FmFs0Ku8+5SSMYA9K2rOMw2cETAApGqkD1xUtAoAXvR3oFL2oATrSHrRnmloAM0Ckp1ABR1o70UAFFHWjtQAYpaSloAKXFFFABRRRQAUtFFAhKUUUo60wClpKOtABSGlNJSGFFFKKAExR3pcUUxCd6WjvRSAKKKKBiig0DpQelACUopKM4oAWm0tIRQIKXoKSg0DDpSjk0lKKAFFLSAU7FABXmXikf8VBedvn/oK9NrzTxZx4iu/dh/IU0CMaijGKOvegYmMUoAI96D27mm80gIKUUUlADs0ZpKXPrQB2PhT/AJBbf9dT/IVuA1h+FeNJb/rqf5CtsUAPFOpg60+kAop1IKDTAdRSClpCDtRQKXNMAzQKSloAdSEEgjOM96KWgChpVhNYRSJNctcF33AnPFX6KKAHDrXNgy2LTXUCFnmuJoMD+8W+Q/nmujHalPFAHONA1lZ6lFCWBSSEBh1PC5P86s2zQnUJ/tUsi3fnkRpvI+XHGB0xW12prsqKXcqoHVjximBzsSeXpdjLNLNsmkH2ly5+782B7DOKbLJKLdxbyN9hN0AHdmxs288jnburo8hlBGCp5z2NKBkY7UAYEQcJZ/vo5wLwlChLBRsPGT15qHTWuWkjl+0p9o2OZIi7F2bB4KngYNdKMDGO1IAAS2OT1NIDmp1tptBlZJpZLkQq8q+Yx+bIzkfnWgscdxqtvGkshtltt6hZGwSGwMnPNa3GDgdaBgCgDnrWUlrNvPka/efE8e48Lk5BXoABjFOtRIr2lwZZi8l28bbnJGzLcY/AVvZUMeme/rR6UAc9by73iW/uJI7fEpDGQrucSEYJ9h0FWbaVF1hcTtceZwmJDujAX+JemPf1NbGAVwQCBzgilAAO7Aye+OaAM68WZ9cthBKIm+zudxTd/EvFZ+t3TJdSBHKTQ+XhjKwLZP8ACo4x65rohSkAnPGenNAHNXrRpdaofOkW7Dp5CqxGWwMYA61ceNmfV53eXfCpEYDkKp8sZwPrW1gEgkDNOoA5+2lia5A1CaRGEUPkDewzlRkjHU5qK2nM2tQbDsEkkqSJ5jF8YP3uw6cYrpMDrilwM5oA5qy2Q2MKQFllF8FlUMcgb2xn2xRayFpLVxJIdSNx++Uk8Lk5BHTGMV0eB6UYG4nvQBz9sjI1rcbpDI988ZJYn5Mtxj04q9qUckmracIZDEQsvzhQ2OB61p0AfnQBzmvzMkrxj/XRQqyyMWBY/wCwo4z61ZdoP7XnF+7hwY/s4BI4xzjHfPWtzGaCPmBNMDnoPMee1LbiRNd8nt1xTbGOJb3SprhTue1wGOeXBGPxxmuk/nSEA0gOUYzNbWP2h1WDbLkzBiu/ecZx3x0qdyIWsWlnF24VVCEMCwLcMvv9fSukbHTGaAKAF70o70lKaAF7Uh6j3o9aOwoAT6UEdKMYpetACClFJSigBDRilNHagAFHajpSg0AAFHail7UAJ2paKQHNACmj2o7e9FAB1opaKACl60UUwExR2FLRikAmKWgijFABRS0hoAKO1FFAAKKO9FADhRQKU0wEoo7UuKBBRRS0AJSjrSUooAKDRRQAUlBpM0ALSikzS0AL0pKKU0AJSUppKAFooooGKKKO9FIApO9KaTvQAUc4oozQA08Uo6UvWigQUopKUUDFHFKKQUooAK838XAf8JFdevy/+givSa838YAjxHcn/d/9BFMEYR4o6YNHU0UDDrQeOKKPwpAV6KKKAClpKXFAHYeFif7KP/XU/wAhW4KwvCv/ACDGH/TU/wAhW4KBjxTwajFPFIQ6lpuaXPFMBe9KaQUtACig0meaXNIQUvemk9KWgB1IScHAyewo7UDpTAp6VNfTQub+EROHwoHcVf7UlGaAAVjQL9gu2W5h3TSF2iuQSd/BO0jtx+HFbNVotPtophKqMzLnaHcsFz1wCeKAK0OoTSDTshP9JhaR+O4UHiqFw99fabZSzSQBJ5o8IIyR1788/SteDTLS3kEkcZDKCqkuTtB6gc9Kk+x24ghhCfu4WDIMngjpTAzZ9Qlt72OGNkeNZUhZEhIC5x/FnGfapYL26eKe8JjFvEXHl7Tuwuec568VYfTbV5zMyNu3iTG843DvjOM0LYWyzNKEbkklNx25PU7elICppd/d3MyCaMmOSPfu8pkCHjAyetQ67dD7SsSTmNrePzgBn5nz8q/kD+dadtYw2rAxGTGMBWkJUD2BqWOGOOWWRV+eUgufXAwKAM+W+uJriJLMxKklt5+6RSe/SobrV5Us4Z4jGGaATNF5bOfxI+6Pc1pQ2FtCVMaEFYzGPmPCk5xUUmkWbqq7HVVi8ohZCNyjoD60wKMl08F/d3SqCojgZweynOcfTP6VJcalcBXliCLbiYxiUqWwAOSQO2eKuy2cfk3PlIDJNF5fzk4IAIAP51HHpsS6fBal5AIk2kxuVznr+dICtLdyx3F00EaSyLBEwZckHJOTjPQdeKteeZdIkm8xHJif54wQOh7djT20+DBKb4yUVMoxBAXpinw2sUVs1uoYxsDuyck56kn8aAK63DQaJbTGRFYxRjdICckgdhyTVCS+nvbe1ZQnnx34jBKlVPynBIPI69K0RpMHkCHzJ2Ubdm6QnZjoR6Uv9k2ph8s+YR5vnbvMO7fjGc0AV11O7M5sdsP2rzim8g7NoXdnGeuO2aG1O8CrCiwm5+1fZ2Y52/dJ3fyqc6VbeWF/ebw/mebvO/d0zn6VNDYW6JEArExyeaCWJJfBGSe/WgCje6pPaXKxmSGXayLIiRt/FgElui9eBTRe3dq2qTSOkqxShETBHJC478Dmr0+lWs9w8riT52DsochSw6Ej8Ke+m20klw7Kx+0ACRCx2npzj14HNAFG51C8s1uY5vJeSODz0ZVIHXBBGacb+5s2zfeUVeFpFKAjDDnbyeeKsjS7cQzRv5khlXYzu5LbfTNF/Y/bRbIQuyKYO2euADwKALNsZWtojMAJCoLAdAcVL3pM9aXPSgBScUdRSccUtAC0ClFFMBDSUtBpAHc0E9KKCB+tAAKdSDpRQAUg4paO1ACUuaO9IKAFo70UUAGOaO9FGeaAAU7tTaX8aADFKOKSl70ALRikzS0AA9KQU7vRTABRRRQAUUtHc0gCkpaKBCUuKSloASiikoGKBRRS5oAKXqKTvTqYhBTqQUtACdKKKKACij2ooAKKKKAA0YxSU6gBMUtFFAC0lKO9BoASkpaQmgABpaQUCgBwpaSlFACGkpTRigYlFL3NJSAKKWgUAFFFLQAUo6UgpaYC15z4z48RT/7qf+givRq878bD/ioJf9xP5ChAc+eaAM5745pKTmkMWkyc0c0Z70AQUUUUAFGaKWgDr/CvGmNz/wAtT/IVuCsTwt/yC2/66n+QraFIY8UuaaOlOHSgQ4UtJS0xCilpBS0DFoFJSjpSEBopCaU0wHYpCQFJOeKKXNAFPS9Sj1OF5IkdArbcNV6mqqqMKAB14GKWgBV5NZOnXUlxeyrJePuWZ1EQiG3APHzY/rWqDiqVpZ3FtK+25QwvK0hQx88nOM5/pQBVtNX8qxhEoaaeTzG5YL8oYjqfyqyNVSURfZoZJ2kj83AIG1c47989qh/sXy1hMckbSRhlzLFuUgtu6Z61MdPlWVJredIpBF5b/uvlIznIGeKAI01KX7TfCS3YQ2yhs5Gcbc+vehdQ8yW0ZlkgjlLEBgPmULnJ9Kkk053luys4CXUWxgU5BC4znNPk09ZDabpOLdSpGPvZXbQA2DUGmhMq2k3lldyN8vzjP149ee1V59SM1urQhopEuo43GQeCR3HHINDaXcPYmya6UxKoVP3fOARjdzzwMUsWjlEcGWMb50mxHHtUbccAZ9qALN9PKLi3tLdxG8+5i5Gdqr1wPXkVXuJbqzuLNGmkufMlYEKgBYbeAe3XnNWr60e4khmhl8qeEkqxGQQeoIpqWk7T201xOrvC7NhUwOVxgc0AN/tJWtVnjglcElWXgFSDgg5NNGqxO1usMMsrXCeYoUDgZ5zk1DLoxZYwJY22yySESJuX5z6Z6ipbHTTayW7eaG8mExdMZyQc0AS/2jGLpbeSOSItu2s2MHAye+R+NV5tXK2Et1BazFQm9GYDaw9euaig0VkvEmeSNlRnOQh3uGB6nPbNSpp1z/Z8ljJPGYfJMaEId3sTzTAmk1aOJUDwTGQx+YyADKL6nmnrqUMlzFDDHLK0iLIGRRtCnueaqzaVLNLHcP8AZZJhGI3WSMleDwRz71ct7PyLzz9y48hYtqrgDBJyPbmgCqmqBLGKd0mnWQ43qqjndgDGf5VYbUFhukhkilUO2xZCBgt6dc/pVRNLuYVtUjniYW+44dCQWJPPXsDTTo8jagLhpIiBOJtxU78D+HOelICVNWklsrmV43t/Jm8sNtDZG4DGM9fWrLatAJiNkpiWTyjMB8gbOMdc9arf2ZM1vd25mjCSziZDtOR8wYg/lSnSp2323nR/Y3m84jad/wB7dt9OtMCc6vCJmj8qbak3ktJtG1WPTvUl7cPDNZomMSzbGyO20n+lQNpjNDOnmjMt0J+nQAg4/Sp9QtZbgW7wOiPBL5g3gkHgjHH1pAF9fLZDdJDM0ajczqBhR+J5/Cqr6m1vqN4rpLLBHFG42AfICCSf5VFfaRc37s0stuWeLYcoSEOTyvPfipZtMu2luWhuI1S4iWJw6EkADGRz7mgCeXVoYy+yOWZIlDyOgGEB5Hf054qT+0Y3vBbQxSSNtVyygbQp6HrVVtJmTz0tZ0SG4RUcOpLDC7cj8KswacIJ53SQhJIUiXHVdoIzn8aYDDqw/fxi2lWaOIyqjY+YD6Hj6UkGqs9paM1tI1xcJuWJccgAZbrwOe9V7DQ3tpSzyw48hoD5aEFs/wAROeTUsem3cKWrx3EPn2yGIEodrIcdeevFAD21iHZCUhmeSZmRYwBuDL1B54qRdTieONgkgd5vI8sgbg3fPPpzUNvpZiltZDNueJ5JJDj77OOfpRFYn/hIJ7jDiJUDAEcGQjBI/AfrQBpg9KcMYpnSlB5pAOxR6UDml9KYCUdqO9LQAhHNIad2ppoAAetBPSijHFIBM8UA8UAZ60o60AL3paTqKWmAUUCgUALilFFApAKM0UUUxBRR0ooAKB1opaAAUUlLQAUlLSUAHajvRS0AIKWiigAFLnmik6UAKaXtSdaWgAopDSigA5zSYpe9KaAG0tJ3pe9ABTqbS96ACgCgUooAKQ0ppKAEo70tJQAdDSiiigBaUUlA70ALRRRQAhooNJQMWiijtQACl70lKKBC0UZooAUda898bj/ifufWNf5V6DXAeOf+Q3nH/LJaBo5sikpc8UhNIYlFBNH4UAV6BRS0AFLSUUAdj4W/5BJ/66n+QrZFY3hf/kFf9tD/AEraFADhThTAafSAUUvekpaYhw60uKSigYoooooEFAoooAdR9elIetKQCpB6HigBkFxDcKWglWQA4JU5qXNVbGwt9PjaO2TYrtuOTnmrNABVCO8u2vWtjaRhlUOW87OASR6e1XxzVVIZBq004X5GhVAfcE/40ASRXttM7JFcRuygkgHtRBe21w5SCeORgMkKc8Vk21pfPdxy3Eb5WKRWLMu3JHG0DtUyafMsVgm0IY7WSJyCPlYgY/WmBYXVIZL+G2t5I5Q4csQ2duKnjvrWUOY7iNhGMsQ3QetZQsrqb7NH9lEAitnhL7hySuBjHb/Gkg0+X7JKrQ3AmFq0Sl3UrkjoMf1oA1P7SsQGP2uHA4PzirSkMAQQQec1kNp8nnxEQrtWxMXbhvT+dWPKuY9DSCNcXHkrH16HABP4c0gJdP1BL4TbEZfLbAz/ABL2b6Gnre2kiuyXMTLH98hx8v1rNOm3UL7IpvMSS3a3J2hdmB8p9+4/GiSGaaxhjWwaM27RllO394FPKjn8eaANL7ba+T5xuIhFnAbeMZ9KabxftlvAgVkmjd94PAxj/Gs++hmuJra4jt5okjZ9yoE3nIGGwcjtj1qKTTZjDFHbJKqi2mTMhGQzEEA44pga6XdtKjvHPGyp94hhgfWg3tqqlmuYguduS4xn0rIFg72N1siuhM1t5QWQIFPsMdfrU+oW0yrDDb2+IfKZT5Ualt3GAc9B70AaH2+2F6toZVErJuAyPy+tSpcwPKYUmjaReqhgSKybe1minsmeBt32PyWYAHY/HJ/xptlbSj+zofsjwvasTNKQMHgg4PfJpAan2y12s32iLavU7xxT3ljWEzbgYwu7IPGMZrHisPL0aBZLeRZlk3kxIGYHJwSO4q5Ok8vh+VJECTtAwKKMYODxQAg1Rx5K/ZJXkkh88ohHyr+JGTV2K9tmt4ZvORUmAKFjjOazPszX17bzI8scDWeC8ZAzkj5c4qK+0/ZeIAswtfs4iQRRiTac8jB6Z45oA0L7VPsclwnlbvJhWTO7GctjFXftEQmERlQSEZCFhn8qwLyxnMU6xRSuPscUalhySG6fWj7DI1/MLgXAL3AkRo4gQRxj5u2KYGzb39tcCUxyr+6cq2SPz+lSNdW6Rh2uI1QnG4uME+lYj2T/AGDVLZLVhI8+5SE4ZSwIwfz4q1c2622pRzGzMtqICgSOMNtbPp7jvQBpyXMMQ3SSxoMZBZgMj1qQuvleYPmXG7jnIrCs9OkWSwW6h3COGTIPzBckED8qtWUd3D4dWJFK3YhIUN2POKAH6fqrXsyo0CoJIvOQq+75c4w3oasahdPZwNMsDSoilnIYDaB9etYdrbz2txEtpbXSWhkR5tyYcMOw55HrW3qkTzaZdRIu52iZVA7nFABBer9nE12q2obG3zJBzxU0t1bxqGknjQEZBZgMj1rM1CO48mzjSFmXaRIyRh2U4GAM9M+tQafp8xOmi5tyRFbyK+8D5SW4H5UgNiS5giVXkmjVW+6WYAH6VXtNShlsYrqd0gEmcBm46/8A1qzLa2nt0sWubSSdUtmiMYAYq2c/qOKgjsLmKKxaaOZUSF0ZYkV2Qls9DnqKYG//AGhbC9S085fNZNwGRg88D61Il3Awc+fF8gy2HHA9ay7Wz+yahYutvK8X2Yxb3UFkbcCN2OnFQx6bLHo1v/o2XSYSTRgDc6hjx79jQBtrdQPD5qzRtHnG8MMZ9M1Fc38cdk91CyTRxkb9jZ4yM/kKyZ7KW4S7lS2dIppodsTLgkKRuJH+elSXkJtrfWz5eyKVFEeBgElMcfjigDdBBx6HpQOppkSFIo0PVVAP5U+gBKUcmigUAHakpaQjFADqBSA0ooAKUUgpaAF9KKSgGgQ6gUgORS0AFFFFABRRijFABjmloooAKTFLRQACil7UlABRSU6gANFFFACijPNFA60AFFJS5oABS03PFLmgAooooAKWiigApRSU7vQAnakpTSUAIaKU0goAUUUgpRQAtAo6iigBaTvRRQAUUlLQAUCilxQAlLmiigBRRQKM0AFcD47GNaQ+sK/1rv64Lx7xrERx/wAsV/maBo5n8aQ9TRmikUA9KUc000ZPSgCtilpKXoKBBRRQaAOy8Ln/AIlI/wCujf0rZFYvhk/8Skf75rZFIBwpw5plOFADxS00U6gQoNLSClpjFopBRQIWijNLQAdqDRR1BB6HigCK2uoLpC0EqyAHBKnoanqrZ2VvYxsltHsVjuPJPNWRQAVTjvLm4ZntrdGgRym55MFsHBIGKunmsy1W8st1tHbLLHvJSTzAMAnPI68ZoAvi6gKI6yKQ52oQep9P0qrpuqQ3sMQaSMTuuSg9e4qva25Oszxg5gtiXQejSDkfhz+dRW1hePb2VtJAIFt9zNKHBJyCAAB9aYGnHf2krMsc6Mygkgeg6n3pYLu3uVYwSrIE6leay7LTZYokSSGXzIoWjV2mBTJGOB71pWMTW2nQRFQHjjAIHrikAywvZbyMTGFEhYEqwkyR9RjipYr61nDmKeNwgyxDdB61mGxnnmnMVv8AY1lhdZAXBDsehAH86jGmSy2cimKdJhCIwZZFKnkHaMduO9AGtFfW0wBjnjbLbRg9T6U5ru3jUu88aqGKEk8bvSqVytzP9nmWzZDBMrlNy7mGCDjnHGahSwuJIE86EAnUPPZCQcJQBan1a3gDvIy+WCgQq4Jbd7dqtJcwlHdZkKoMsQ3AGM8/hWZfWU8jX7Rxbg5hKDj5tp5FJqEMkuoQRxpsS9UCZT1AQg9vbimBsjkA5yD3pRxSUvpSAKXrRRQAUA84oNAFACIiRRhEUKo4AHanCkPJFOHSgBf5UdKQdMUGgB2aWmg5p1AB3FAFFBoAXNDdKTsKUUAJ3pRSDg+1KKAFpCKKO9ABS0nFFAC0jRpIu11DDIOD6g5FLmjtTAOlBNJ6Gj60CFB4opAetLQMcOgoxTRThyKBDTxQDxTyM000AApemKTp0pTQAtFJmlNAAOe1OpopaAFopM0ZzQAtLSCloABRQKPWgAope1JigApKWkoABS0lLQAUUd6KAFFFKKQ9KADNFJThQAYopaCKAEozRSUAKKWig0AFKKbS0AKfWkFFAoADSUppKACgUg5pR1FAC0tJ3paACg0UHigBKWkpaACloooAKKSloAKKO9HagBc1wnj7jVYM94R/M13VcR4941G2/wCuP9TQNHJmjNO5pp460hhzikyAKd1oxntQMrUlFFAhaKM0UAdj4YGNJH/XRv6VsA1j+Gf+QQv++a1xSAdThTacKAHinCmCnUCHA0tNApaYC0UlAoAWlzSUtABSk4GTwBTc07PGO1AFayvre/Rntn3KpweMVaFQ29rBaqUt4kiUncQoxzUwoAUDJqhBPd3Zaa28lYA5VQ4JLgHBPHTvV4daz7a3vbPMEHkNb7yys5O5QTkjHfrQAW+pIscjTjLtcPGixplm2n0HtVh9RtxAsq+Y6vnGyMk8dc+mPeqEukSMyyYSQpNI+wuVBVvcd6JtNnMUKRJGsYDb4hKwXcTw2eppgXZdStohES7N5qeYgRSxK+tOubtV02W7hKuqxGRM9Dxmq1rp8sDWhYqfJtjC2O5JHT8qctjIugmx3L5vkGPOeM4xSAbaag7TNHcmHAhExkjJwo9Dmp4dQtp9wWQrtXed6lfl9ee1VJdJISWK32RRzwbJAOBvHQ/zom0+5vt/2jy4SLdoUCHdknHJ6ccdKALUep2kiuwlICJvO5CPl9Rkcik/tixwf3/QZ+42SPUcdPeqs1jd3m9pViiZbZ4UCtncWxz04HFTPYStOz/Lg2RgHP8AF/hQBoIwdQyEMp5BHcUFFMgcqNwGA2OcVFZxNBZQRPjckaqceoFTZoAWjrSUdKAFBpaaOtOzQAUZpDRj5s0AOoHSkxiloAKWkIpRQAo4pQe1M60o60AOoFHbNC0AL3opueacTQAvakFFGOaAF7GjGRRSigBgNLmhhijHNAC0ZopMYpiFHalNJmg0ABGOlA5NKelCjmgBfalFJS0AKaSjvQaACijFHWgAFKOlJiloAUCkxS0UAGKKOlKKACloooAKWkpaACkNFBoASlopKAAUtIKWgApRSClFACihziikfkCgBo6U4UgpwoAdSUUUAHakNKTSGgApaSigApaSl60AFIKKWgBDSUppKAAU6kFFAC0GiigA7UE0EUGgAFKKKKAFpKKM0AFKKSloAKQUtFACiuK+IAH2u0P/AEzP867UVxvxAH72yP8AsN/MUDRx9Jjig560mCaRQo60tMwe9Lk7aQFeikpaYgpMflS5pRigDsfDQ/4lKem5q2AKyfDn/IIi+p/nWqDQAtOFNpwpAOzSim08UCFpabS0wFoFJS0ALmjrSUooABS0lLQAvelFNzSigBaWk6CloAMUY4paQnigBKM0lFAC9qKSl7UAFGaWkwBQAtHakFFAC9aKTNLQAClpOlL1NAC9aBSCnUAFAopM0ALSjpTc8UA0AOHWlFJQKAFNKBSU4UAJ1zSZpwoIoABSim9qUUALmikNLQAtIKOeaPSmAtBoo7UCE70Uh9aO9ADqBSA9c0vvQAvelzTQaXtQA6kNHaigAoFFFAC0YoFLQAUUUA0ALSZooNACg0tNzilzQAoopM0tABR0pKKAAUUtFABRQaQUALS0nalFAC0pGRTacBmgBgpRSkUUAFLnmkozQAHrS0nU04UANNHWnEU2gApelJzQKAFpKWjFACUnrSmkxzQAopaKSgBaUUUdqAClxTadQAlFFLmgBKKWkJoAUdKKQUtABSUtFABXI/EEfLZH2f8ApXXiuU+IA/0exPoz/wBKBo4ft0pAaU89aDx70ihD0pM0tJQBXooPPWlAFAgxigUUUAdp4d50eL6t/OtUVl+Hv+QRD9W/nWoKQDqWm0oNADs04GmUooAfRmkFLQIXvS0mKKYBVbUr02Nusoi8xmcIFzjJPvVmqGs2sl5ZJFCMt5qk8447mgBbfUw8d358JhkteZE3BuMZGDUcGtRyaZNeSxMhh4aPOT7fnmmXmlbbI2tkGH2iVfOkZstt7k561Glje2l1O2wX0U8YDghU5HGMfSgCw2o3i2puDYDaBuyJgRtxnNW9NuZryASy2/kqwDId4bcD/KsyysLlLXUVELQRTIRDAz7iDtPftWrp0bQWFvFINrpGqkehxQBRttcM0kPmWjRwzSmJJA4OW+lSWWqTXjbls9sAZlMnmjPHtUOjaOsCJNdoxnSRmVS+VXJ6gdKi0exltJSJdOxIWf8A0jzB0PTimBPZa41zJbCS0aNLkkRuHDZI65FSWerSXMbzva+Xaru3SmQHG32/CqOnaRPYtp9wIcyruSZSwOAScEf/AFqksdEA02ZZ0KXMvmLneSAD04zigCZNacRxzzWTx2sjALKXBPPQkelJNrZilnzaMYIJBG8gccH6VXe3v7uwg02S18pUKh5t4I2r6Cm3OjzPLe3SRZlFyJIVLZDr6EdKNANBNWjbV208oVYdHJ4JxnFLbatHc6nLYpG2YwTvzwcEA1Qu9PvJJr26hj2zeZHLDkjnAwRRBYXdjMJYoTI4smUkEcyls/1oA0bLVYby7nt0VgYs4Y9HAOCR+NQQ6/bzWM9yI3HkEbkJ5IJwDVS30q+sZLGZXWURfIyKuCFbk5OeearT6NdjSYPJiInwY5UHddxINAGzcasIrp7eC2muHjAMnl9E/wDr0Lqpe6kt4rOeQx7dzDAAyM881WUXWnaleOto9xHclXUxkZBA6GoRbyJrM9xNZ3L72RkMT4AwOc880Ab6spZlDAleoB6Uvaq1sqi6uiLYxEsMyE/63jr+FWaQC0o6U00ooAdRSDpS5oAKKQUtACUo60UdDQA7NAoooAWlpB1pxoABQaO1IaAEJpwpB0pRyKACgGjoaDTAdR60maWgQhpAcijtRnpSAUjIo7UUAjpQADrR0ozRnNMAFO7U0UtAC0tJSigAxRR0oxQAoxS0lLQAGigUdKAAUpoooASjFKetFACUtJQKAFpaSigBaKKSgBaTpRRjNAC0opKWgBactNFOFAAelNIp1NoAKO9FFAAKeKZTqAA9KSlooASijtQKAFpDS0hoAQ0hpaO9AC0lFBoAdRSA0tABS0lFABSGlpKACigUUAKOlKaQUUALRRRQAorlvH4/0K0Po7D9BXVVzHj4Z022PpKf5Uxo4LNHWij6VJQg60Y9qMHbmkzxQBX60tJ2oxQIUCilxQMUAdr4eH/Eng/H+daYrM0D/kEQ/j/M1pCkA6iijpQAtOFMzzT6AFpwpopaBC0tJS0wAUyaVYYy7hto/uqWP5CnU4UAUV1W1aMyIZGUEDPlsByQOpHqav8ASsHyy/htU+YEzDp1H72kuvNg+2wwO6xLLFklidqkfNz1oA6AdKiNzD9rFrvHnFd+32qpo6kRzYnjljL/AChGLBeORk1nlrgyHU/s/wAgm3h93zeUPlxjHpzQBuSXMMU8ULyASy52L64oF3Abs2okHnhdxTB6VjXQurma5u4IFZYmUROXwRs5OBjnJzSzMWvp9QhUkxJDKMDkqQdw/I/pQBrm9t/tL2/mDzY03suDwKPtUPkxS7/klICHB5z0rKtYZDeiR1Pm3NrJI2exZhgfgMCkSeOWy0y0Qk3Ecke+PHK7eufSgDYnuIraFppm2ouMnGe+KhXULZoZJfNwsZAfIIK56ZHWqmri5NhNvMYHmJsKA5Hzjrmql2kkcGppOxknYRsHAwGTIwMexzQBrm+t1uPs5k/eZAIAJAJ6AnpSx39tJKYkl3OGKkBG6jqM4xWfNOtrf7rScM8sqrLbEck8DcPTj8KNJlCzzobtFzcSfuCBuPJ/GgDRuLyC2ZVnk2l87RgknHXpUyurorIcqRkGs6/SVtWshC6xt5cvLLuH8NVrxyLm7FzdvG0USmHa2wMcckDuc8YoA2+vNFYNxezRQ3ZnmMUptEZFJwd+DnA9c4p92ZXe9cXEq+RbI6BWwN2Cc/pQBsTSpDE0sjbUQbmPoKeCOvY1zuoymeG/M9y8ZSFPLjDYDZXJ475PFSXt7It1mB5FMTxIwaXCnOMgL34PWmBtvLGis7uqqn3iT0+tSA+neufkBgGtOk7mRegLZ/hHOKmurqUm+k+1PE9qB5UYIwflByR3yeKQG3TZJEjC72C7iFGT1PYViXVxcgX84uJENsI2WMdMkAnNaGqSmOK3K4GbmNeRngmgC9RWbp80v2ySK5ldpCCygEFCueCMdPxqC8uJxd6gFuzEttErogA5OM857f40AbQpe9Y0d1dSTXUpkZUt4UlEIUckoTgnr2pIZbkvZg3Zk+2RMWwq/uztzkcdO3NAGpDeW05IinRyCVwD3FSs6opZ2CqO5OK56xke1sdKIPmbkkbBUZGFzgHFTTyTjQmu5LhZTJEr+W0alQSR0/8Ar0wN5WpetYX2zUJryYwI5jin8vZhdu3jOSec0pvbwSSzfaB5cd4IBFsHKkgdfxoA3abuViQCCQecHpWbo6Src6h5k7SAXBXBA9BzVe6u54rm6W3ZI2N1DHu2A8Mozn1oA2Qd1LmqOmSyySXcM0nmGGXYHwASMA84+tUbK81C6lSRUk8p5WRhhdqrkjg5zkUAbw60CufTV7kLebijGzjbkD/XHOA30GOcU77dqNtaTTyxu0YhDK8iqMOSBwAeRz+lAG9nvS1lySXVm1or3ImE1wqElADgg+n0qleXFzc4xceWI9RES7VHTjFAjfDKWKggkdR6UHpmsW7up7abUPJKLIjwKH2DJ3YBJ9abPf3Vt9qgkmDtHLGolEfIVhk/KOuMUAboBpgddxAZSR1wap6RLcyxO9w7MpkIjLJsJX1xWNYp/pVqTAsQN1J/pAPL8n5D9f6UAdG1xCJRCZUEh5CFhk/hU2fzNcrLIqXst3Mu2y88yJJjLF1GNuewJBrTkiivdatvtEKsGsy2xxnB3D/GgDXIxmlBzWbpBIhuo9zPFDOyRknPyjtn86rx312ulPqcjxtH5ZdYQmMc8c5/OgDazzSisd7u8tJTHcSxSmS3eZSqY2sozjryOaga9v2tyryxgz2ZnRkQjZjHHXng0Ab460prDjuL9LfTIY5ozJcrzI6dBtB6Z5NLPqlxBqEcYlSVBMsMirC2ATx97OM+1AG4OlLWVbz316k08MsMUQd41QxkkYyM5z1yKqW91fxaJZTGUOJP9ZL5ZcxrjjIzzz3oA6EUhqpPdeVpxuPOjHyAiTaSuT3AHJ+lZqapfSW90FTfJBIil/JIIQjO7Z14oA3sgDJ6UAgjIOQeQRVFpfO0WWXzUl3Qsd6DAPB7Vl2uo3WnWVmbkRyQval0CAgrtUEZPfNAHQsabnGMmsd7u/QxxTNCWuYWaNkUjyyBnB554PWqge7ksNHkaWOSZ5QVZgcY2HrzyaAOl96BVPS7mW5t5DOFEkUrRMV4BIPWqdlq0k2ppbM8MqSKxDRqwCkdsnhvwoA2aM1n3d1djUUs7VYctCZN0meMHHaq0GqXV5LaR28MSmaJncuT8u1sHFAGzR3rEgv5g0dvbRRl5biZMyMxA2nOf/rU611a6ke2aeGFY5pWhO1iSGGefpxQBs0o6VhWeutdXkSiJfKlkKAANuX0JPSrmrag9gqlGtwSCcSk5OOwA/nQBo0orH/ta4m8kWsEZMlt9oO9iAPanLqlxdCNLOCMs1v5z+YxGAeMDHegDYxiiszSZSnh+3lJXKw5y7YHHqaTStVa/nnhbymMQVg8W7aQc+v0oA1M0VmpfytqctsyxRrGDhWyHcYzkdiKLbU3mXTsxqPtisWwfu4GeKANE8UZrA0u9ubexs/OSM20krRA5JcHJwfTFWF1S5Fg2oSQRfZiCUVWO/rgZ7c0AbFLmsmTUbu0M0d3FD5i27Tx+WTg46g5qGTU70xSxmKGOR7U3EZVido9/egDbozWOl9fJa6cgSGWe6H3ixAHy5yaW41eS31GO3Y27gyLGyoWLDPcnoPpQBr0VlpeX10k0tvHAsKl0Xex3cZGfz7VBY6henTrBXEUlzdZ2sxOAAMkt7/SgDcBpGrIfVrhYwn2eM3P2kW7DcduSMgg+laib/LXzNofHzbemfagBetLRQKACilooAKWjNFABSGg9aKAFzSUUUAFFFFAC0UgNOxQAClFFKKACub8eDOkQH0m/oa6Wud8dAnRIz6TL/I0xo89NID1pTSGpKDNFJjOKKAK1FHaigQvWilooGdroAxo9v8Aj/M1piszQf8AkD2/0P8AM1pA0hDqSijrQAop1NFKKAHCnU3vTqBBS0lLQAtJRVLWHZNKuWRirBeoOD1oAvA4oHX61i3yPHpMpihli3sisJpCxIyOmCaZhrPULiWWKHZawKwVM/L1+76ZpgbwPbpThWNHrEgileWEMEj3goGUZzjacj3HNPvZtRiSA/uELzIuUJ5z2NFgNelzgYrKa8aC/mDINoaJZG3HA3A8gducU2fVnUqERQJJXWNirMNq9WIHPWgDWoJ4rLXUrmX7KiQoks5dT5gIA29wOvNMfV3EFt+7UTSlw3ysyrtODwOaANWispdTnYW5aJIVkzueUMFyDjA9M+9TxXkj38lu6xxqhIAOdzDH3h2IoAvHBOcc0ADPQZqlPdT/AGtre1iR2SMO5diBznAHvxUA1SWUp9ngVg1v55LtjA9OlAGrnJoKKxBZQSOhI6VXW5Daet2oUBow4DtgDI7motNv/tjTIQu6IgZQkqQR2yBQBdaNHYFkViO5GaCF54HPB461kXV5PP5RSILbi8WPeH+Y4bB49OtPN+8ZdIomkdrtoQHfpxn04HtQBotFG7AvGjEcAkA0jQRM+9okLDjJUE1mzaysM7xsiYiZUf8AefNk9cDHOM1Ol5cTNL9ntg8SMybzJgkjrxjpmgC40MTOzNEhZhtJKjJHoaGghkkWSSJGdfusVBIqvpM811p8U06hWcZyDnPv7VDFqy+fJFLGEKRtJ8sgc4HUHHQ0AaDRRNv3IpEmN2R97605kSQAOqsAQRkZwR0NZQ1jYsjTweWqRCXIkDZBOAPxp41lBFM7RfPDt3Ijhs7jgYIoAvw20EDM0MKIzdSq4zULabBJey3MyJIX24DLnbgVH/agRZhLC6SxMqeXkEsW+7g1Kl7maOKeF4XkDY3EEcY7j2P6UAWQiLI7hQHfG445OOlRwWdvA7PDBGjNwSoxTFvov7O+2uGWLbu5HOM8fnTG1Exxgy2syPIwSNOCWJ/H2oAsLbwL5QWJAIs7MD7ueuKjGn2ahwtvHh+G4685qB9ViSIs8MqyLKIjEACwY9O+Kjn1ZlhV4rdy/wBoEMiNjKn8/wAqALz2NrJMJ3gQy5B3e46U77NAVZTEuDJ5hHq3XNQf2gv2xrVYJmkVQz4UYUEfWmrqsIMomSSAxR+YQ4H3fwJ/KmBcjt4Y7h50jCyyD5mHemtbQMWZolJZg5OP4h0NUrvVZYYonSymBeRUw4HQ+nPWptYuJLfS2njykgKcYBPLDIoAtJEkbOyIFZzuYjuahFhaCczCBRITkkZ6+uOmajj1BZVnxBOJICA0RUbuemOcUwarCYt/ly7/ADfJ8rA3bsZx1x096ALS2lsqoBCgCKUUY6KeopkWn2kCuscKhXXawOTkenPao9SuJItJnuIt0brHuG4cg02LVYCjecJIikXmnzFxuX1FAEq6ZZCFoRbrsYgnk5yOnNP/ALNsvs5gFuoiLbyoyPm9frUKarb7JGlWSExKHKuvJB6YxQdXt1imklWWIw7S6MnzAE8GgCwbK3bduhU7ipbPfb938qr6jpq3SExiNZC6u29crJtBAB/Op7S9ju2lRUkjePG5ZFweehqjqWriOKRLYSb0lVDIEygORkZ+lAixp1k1msm5kzI27ZGCETjGBmpfskHliPyhtD+YB/tZzn86ik1OCO4aMiQhXCNIF+VWPQE0x9Yto2YMs2Ek8tnEZKhvSgCR9LspJC724bedzKSdpPrtzinHTLSTyw0bfu0KKRIwIHpnNMTU7fyHmbzF2P5ZQr827sMUDVrYQySP5ieUwV1ZCGBPTigC7FFHBCsUSKiLwFUcCq6abZxMxWHhgQVLEqAeuBnAzTP7WtvJdysqsjhDGUO/cegx70x9UUX1tbiCbEyFslDlcY7fzoAmh020hD7I2JdPLJZyxC+gyeBUn2K3yn7sfJEYRyfuen6VAmq20hl8sTMIiQxWIkZBxjp1qK51uGK1MyRSuyyrGyFCCpPrQBbhsLeEQbVb9xny8uTtyMd/amPpdpJcGZkbcZBJgOQu4d8Zxmkn1W2gID+ZnaHYCMnYD3b0qDVNXjtbecQsxmWPcCELKuemT70AXE062S5M6qwYsWKhzt3HqdvTNRDSLVYRChmRFJwFlYYB6jr09qW91D7Fpn2tozIQqnAHc/yqvLq6xagiuJBA9t5gUREsDux064xQBfks4JbP7IyYhwFABxjHTBqBNKto1k2NMrSMGZxK24kDHXNOk1O0jeFfMZmmTfGEQtuHrxSDVLUziIOSS2wPtO0t6bumaALEdtDFafZkTEW0rjPY9efxqtBpNnB92NmXYYwruWCqeoAPSpVv7coreZw0vkjg8v6fpUS6taNcrbqzl2coCI22kjrzjFAC22mW1vJvUO5C7F8xy21fQelEOmwQxwoDIywvvj3PnacYx9Kr6Xq8dyqRzvidmdQApAOCeM9M4q5d3ttaMizybWfO0BSScemPrQBJBbxwCURg4ldnfJzknrVe00i3tpo5UeYmIMI1Z8hQeoApW1OzSBJjNlHBIKqT068AcU9tStI2iDTjMoBTAJyD346CgCC8057rU0nErxIsJTdG+GyT/hViCwt7aSF4lKmKMxqM9icn8ajsdTgvbieGLcGhfacg8+9On1KzgmaKWdVdSARg8Z6Z9vegBY9Nt4po5V37o5HkHPdutEemwIsKqXxFKZlyf4jn/GnS6haQzCGSdBIccememT2pl1qtnamVXmUyxgkxjOemaAC305LaXMU86xBi3k7hsBP4ZpbzTo7uVZTLLE6oUzGQMqeo6VXstVjbT47q8nhXzegQHj27kkVbk1GzjiSV7mMRyAlWz976UAJBpsEDRlS/7uDyBk/w5z+dQ/2NAFhEU08Rji8olGALL6Hj+VTHVLFZAjXUQYnGCen19KcmoWb27zrcIYkOGb0NACjT4Bpn2A7jD5ezrzimWenpazPN5sssjoEJkIPA6dBTxqNm1t5/2hBFu2bjxg+hoGo2jWzXKzoYVOC3ofT60wE+wI14txJNLJtJZI2PyqSMcVDbaPBbTwyrLM3kbvKRnyqA9QOKlbU7JYUmNwuxyQOuSR1461M1zALb7R5i+TjdvzxikBUt9Ggt3jIlndImLpG75UMe/T3pBo8CxPAZZ2t2BAhL/KufSrhuYQzq0qBo03uM9F9apXWrw2qzSSFWRNm3Ycs271HamA9NKiCyebNNM8kXlb5GBKp6Dipv7PgLqx3HbAYMZ6qf61Wk1iCK+EUkiJA0IkVznJJOKs3t4LXT5btF8wIm4AHg/jQA2DTY4ltgZJZDbE+WWI6EYx09KjfR4HuTMZZgplExjDDbvHfpTTq6jRvt/lHd93ys8784203+1Z5FsRb2qNJdRGTDybQoGOM496AJ4dOSG4Z0mmWNmLGEN8mT196iTR4ktooVnmBhYtE+Ruj9hx0+tSRakjWtzLLGYpLXPmxk5wQM8Hvmn6be/b7QStGYpAxV4yclSO1ADE0uBUjUtIzLN5xcnln6ZNWBHtneTe53ADaT8ox6CnvJHHt3uF3sFXJ6n0qNriEB2MqYjbYxz0b0/WkBKDSis6y1SGeaWKSSOOVZmjVN3LAdDVo3lsLn7OZ4xN/c3DP5UAWKKri8tmlaIXEXmKCWXcMjHXNOt7mC6Vmt5o5QDglGzigCbPNFUTqlt5t1DG4aa2UsVJ68ZwKksL2G9hjZJE8xkDtGGBK5HegC10FGahiuYJiyxTRyFeoRgcVKaACiiigABzS0mKUCgBR0pR0pO1KKAFpRSYpaYCisDxwM+HyfSZT/ADrfFYvjNc+HZfZ1P60AjzTn1pD6ZpzAU3GelSWNHHANL1704Lx6UnegCt1FKKQUUCHD60Z5pKMYxmgZ22hf8gm3+h/ma0QaoaJj+yLf/dz+tXhmkIcDSiminUALSim0oNADxSimA04HFADhRSA5pT1oEFR3MCXFvJDJnY4wcdakFBIVSxOABk0AVfsKNA0Ms00qsVPztkjBzxxUrWkLyzSOCfOQI4J4I5/xqDTbx7sSebH5bKQwGeqHlTTbLUGuZZ1aMKqgtEc/fXJGfzH60wJksIxE8Us00yMuza75AHtSHTo3g8p553O5WDl+VI6YqvZaq02nS3M8YR4huKjoQRkY+tOt9Sme2tnkiRZJbgwuozx1/wAKALb2EMgnD7m+0IqPk+gwD9aH0+E28MSM8fkf6t0bDD1596FuWOpSW20bUiV898kkf0qG+vZYbyOCJreMNGzl5s44PTrQBYWzjDQOzyO8G7aztknPXNRtpsBijRTIhjZmV1bDDccnmoU1GVxaHyRmeF5CnfKgYA+tMi1CY6ZLeF7eTbGXCJnKtjO080ATy6dHLGqSTXDKBhgZMhxnPNO+xJ9rFw0kjspJVWbKqT1xSWM8k6lnmt5OAcRdvryajhu5pr2eIGBUik2YOd5GAc9fegCS4sUnl80SyxOU2MY2xuHp/OnpYwo+5NyjyfIAB4C/40yO/tpJRGjkkkhTtIViOoB6GpI7yCQRFJMiUkJweSM5/lQANYwvp4siW8oIFznnjp/KltrRbaSWTzZJHlwWZ8dhjsKZBqNpPKsUU252yB8pwSOoz61HJqkTXVvBburmSUo2QegBzg9DyKAA6ZEZM+dKIxL5wjBG0NnPpmpFsIllEgZ8iZp+v8RGPyoGo2rFwsmSilsbTyB1xxz+FRwaitzDayR4AmfaQxORwTgetAD/ALGVuHlhneISMGdAAQT+I4pYrIwzsY53ETuXMWBjJ689ce1OjvbaWbyo5lZ+eB3x1we9EN9bTyCOGdHYjIANABZWv2W1Fv5hdVyFJGCB6VQOjtBbP5UpkdIHijXaF6jufX3q69/Al8tmz4lZdwz09h9akju7aSYxJPG0i9VDc0AZVppzyRSWzRyR27oC7OiKd4IxjHUfWrp095bWSGaWPLlTlIgvQ59asRXttLvMdxG2wZbDDgUn2+02k/aocA4J3jimBHcaaJpZ5BKVeRo3U4+6ydPrUWo2lxcWCo0hknMow6Lt2g8H8MZrRZ1RC7MAoGSSeMUyO5gdXZZ42CfeIYHb9aQCXNpHPYtacpGV2jHbHT+VV5LK6lSNpLqMzQuHjIjwvQg5Gec5qy13biPeZ4gudud4xn0qRXRsbXViRkAHt60AUP7MZvnlmDTNcJM5C4Hy9ABRLpjsk2yVQ73CzqSvAIxwfyq4lwjTMgwVCB9+4Y6n/Co4b2Oa6khQqypGH3hsg5JH9KAEWzczXcjSgNcRqmVGNpAIz+tUYdBIjlSR4gHg8nMaYOc53Hnk8VrLNE8ZkSVGQdWDAgfjUVteJcXU8KAERBTvByG3D/61MCKazvLm1VZZofMSRHTahxlT3571Nf2z3lj5DOquSpLAcZBB/pU/mIJPL3rvPO3PP5UeYnHzLg9DnrSAzrvS3uHumSYDzzGcEHB25yD7Go00qSK1miAtW82XeUMZCDgDj06VqJJGzFUdWI5IByaVZEbdtdWx1welAFJ7F20drJptzmPZ5jetQSaTNdrL9sljLGHyU8tTjrnJz9BV+W7gikjjaVd0hwoz3xmnJMGMmVZAjbctwD7imBnf2QZLSaF47WJpAAGhQ8kHPOe3tTv7JdrKeEx2sLy7cGJT2Oea0i4UjJAz0yakoEQQ2zRahc3O4ETBAB6Yz/jWfPpd0yzwxywiCWcTEkHd1BI/StYMCu4EEeoNOGCCQc80AY50ki+ll8q2lSWTzMyg7l9QKkbTHMEkfmL892LjPPTIOPrxVma+hijuWB3m2GXUdRxmp4nEiKw/iAOKAM6bTJS88ySIHNytxGCDjgAYP60Npk84nlleNZpZI2wpJVVQ5xn1rUJBHHNVftyfaJYRHIWiZFO0Z+93oAhutPlee9kCQyrcMhCOSOFGOo6Gmw2N5FJYzGWOWSBXSTeT0bHQ98Yq3b3guLiaNIn2RMUMhxgt3GOverIoAzP7PuV0ye3jlVZXlZwQSOC2cZ6jiq6aTcC0u0URK8sscqKHZgNuOCSPatvtmk+goAyLnSpZbyS4MEUonjUOhmZApAweg5FFzpl0FvIrZYPKuY1XLMRsIXGOnIrTguUmmniUNugfa2foDx+dTUAU7+0kudJe0RlDtGFBPTIx/hTVtbiS9+0yhEJtTCVDZw2c+nSr4HFV7W8W7aXy45AkbFd7AbWIODigCrp+ny29xZyOUIhtfKbB75HSoU027WGGybyvIin80TBjuIDZA2461s44pksqRFA+7LttGATz/SgDIGnXizRxBYvJjvPtG/fyQT0xj3qhpcvlXsBdhMTM4SIOd0RJOW24449+9dSetRPIkUiKwO6QkAhc9s9aAM6HTZ44LNDtzDctI+D2O7/Gl1NpU1bTmhjErBZPlJxkYHQ+tX7W5jvIFmhJKNnGR6HFSkDcDjkdDQBgtp1+kEaDJV2kaSOOXZhmORz3Ap6WF5Db2awxFbmKNUMyyjaBnkMO4rb71Vl1OyhmaKSdVdThuCQv1PQfjQAyxhngvrzfH+6lk8xXDD0Axjr2rPuPtD6lq0FvbiUzxomSwG3Knk+1bodC4Teu4jcBnnHrTLWaG5iFxByr/wAWME44oAxP7GmjmlikSeeKXbzHMFXgAfMD9K0Y7KRX1M7APtHEZyOfkx/OtLPFIOaYGOlpc2p0+cQeeYbfypIwwyDxyM8dsUlpps0c1i8iLhJZZXXIIj3DgVsnrmgdDSAx7nTp5LfUEESlp7pZE5HKjb/gadc2t8kmoSWq4MzxFdpAYgDDYz0NbAozimBgQaZd+S6vE/zXkc2JJAzbQBkk1NPYXIuJ544g+27SdI8j5wFAP41rSTRxtGruFaQ7VB7nGafmkBi3ltd3F3BefZ5kCoyGKKYK4z0Oen4VftbJF0kWhjZEZGUozbiM57/jVuimBzK6PqLIry486Y+ROQ3SLgZ/Q/nV2+064k/tLyowRKkXlDI5K9RW1TEljkeREcM0ZwwHY4zQBntbzXGoSXDQ7FezMeGIJDEniiSznPhn7HtzP9nCbc98DvWnio3niSaKF2xJLnYMdcDJoAy/7MuP7QY/L9kwZguf+WpXb/8AXpkVteWv9lyC2aU28LJIisuQTj1PtW2eajeeOOaKJ2w8udgx1wMmgDJl0+8uFkZwImu51aQKQ3loo4HuSQKk2XGlTXdw7NcxSor5wFJkztxgevFaxpfSgClqVvJdae6oMTLh4wD0Ycism20u8S7gMi/up2Fxc/N0kBJA/UflXRBgc4OcHBpDQBiHT5hDKVg+c6gJh0yU3Dn8s1FDp0q3bR3CXbA3XnK0ezyzzkEk81vA8/XpQkiOWCOrFDtbB6H0NAGM2mTyaZqUaxBZp52ZOmWXII59+asaTbYuZJ2W8VzGEPnqqj8AOuPWtWjNAGQbZ49T1H/R3K3EI2OF4ztIIz9aq/2bcCGzSCLypPsbxyMBjDEDGfxroc0UgMHR7QpcwM4ukkiiKFWhVEHtkdea3e9B6UlAC0o6UmKUUAApaSloAWgUmaXtQAtKKSlFAD6xvFwz4cufYqf/AB4VsisrxSM+HLv6Kf8Ax4UwPLWzSY54pxNJUlh831pDk04DP/66TIpDKnSl7Ud6KZIZo70ZpaAO50Yf8Sq3H+z/AFq9VHR8jS7b/cq/SABS0maUdaACgUhNAPNADqWkFKKAFFOzTRRQA8GoL6B7m0eBGC+ZhWPouef0zUtJJIkUbSSMFVRkk9BQIoSadNFIXs5mJeIxt5rk4/ukfSlTSzbyW7QTSN5YKMJHyNpHb8cVo0o5pgZUelSr9jBkQLGgWdR/FtOV/WpRp8y2qhWTzY7lp1BPByScH8DVy3nS4jLx5wGK8+xx/SpaAKkVpJNPPPdqq+aixiONycAHPXj1psmmRSXUZZEaBIWTa/zHJIOeavc0UAUI7K6R7R2kjZ7eN0yc85xtP6c1DJp9xM11IyQQtLCYtsbEhif4icVq5ooAq2UUkSFZIIIsADMTZ3fXgU23sES6uZ5EjZpJNyNjJA2gf41bHWooLhLiMumdoYrz6g4NAFC3sblUtbZxGsVtJv8AMDZL4zgY7daS2sbuOa0R0j8q2kdt4flg2ccY461rCjPrQBnQ6fNHDYIQm6CV3fB7Hdj+YqO2sruP7FC0cYjtJGbzN3LAhscfjWm8qI6IxwXOF4p+aAMazsbwXsUtzklFdXcy7txPTA7CpIbO5NpYRSRhGt3IYhgcjaRkfnWoTS0AZVtaXIFlBJCsaWhyZAwO/gjge+eaW1sZoo9NVkAMDOXwRxkH/GtOkZguNxAycDJ70AVJY5RqsE6xlo/KaNiCPlyQc/pVOwsJYDAksc5eHdhi6mPJB59ea2DS5oAwUs76QytLHJuNq8fzbQNxxwuO1Wv7PYTK3kKQtiYug+/6VqdqjjuYpJ3hR8un3gAePx/GgCldRvH4YdJQQ6WwUg+uKge2muEnaG1aFfsZiCnA3semMenr71suiSIySKGVhgg9CKd0GBwBQBlS2wtri1k+ymSCOEoURQdrHHOO/TFQfY7u3soZIIiJj5kZjB+4jkkf988VteYglEW4byN23vj1p+aAMO806UeclvGzRrbRoMfxbXJI+uKjntZZzfNbWskCyxRgAqFL4Yk8fSugLBVLMQqjqScAUhZdu/cNuM5zxj1pgYJs2NtM8SXDhnjMkbQ+XlQeQB34q9pUQS/vpY7Z4IZNmwMm3OAcnFaIIIBByDyCKUGkBgJaOdQf7QZg/wBp8xWWDOVzx83YY4qSKCRLyWdoJFt5BJ5Kkf6o45JHbdzW07pEhZ2CqO5OBTmw6lW5BGDTA5q0haa3svsMEkUyQP5khXaDleOe/PNPtLVhbybfMEq2ro0f2cpk47nuc1vKIraJEXbGgwign8hT0dXB2MGwSpweh9KLgYUllBBDpcrWmQpHnER7jynfv1ouYcPdtKHUC53Rhoi6N8gHI9K31YHIDA464PSgGgDnryKSWeJrlDBE9sFRfJMgRu4A7HpWjfRyjQ1jQySkBN+AQzKCN3HritL3ooA565iEsOoNYQuls0SAKEK7n3ckD6VoWVutrq10sMeyExIRgfKW5z+PStIdaYWVQWLAADJJPQUCMKe3jSXWFWAiSSPdGRGeRt5wfrQ1pLCZUso2jZ7AHgHl8/zxW9n3zQzKpG5gMnAyepoAx9EiRZ2eOYY8oK0awsgznqc9TUd3FJ9svCFfme3wQOvTNbw69KWgDmpbRorK/aCLZm8wxCn/AFfGeB1H0o2bLNik3mWrXCGVYo2VVTvgenTOK6Tofxpc0AYNzNHZRR3mnKxibdCVAOMn7pAPbP8AOh4oLa7SHUXcxpbqIjluWydxGO/StieCO48vzASI3DgZ4yOlTcEigDnLwTCS82ZWI3SeYWBxt2DrjnGcVqaKhWzlCXCTKZCU2A7V46DPatDNLmgDmrQiQ2WxpTqDSkXKknO3ndkdh0xWn4ftkgtZdqFSZ3HJPQMcVpd80uaAObjgLRW0pebzJL143PmMPky3H04qRPNijSJXkCx6n5a8n7np9Oa6EdqCaAOajZDFdwfaxudd32oOxH3ujjse3Hap7acumniIMiC5ZGCuWVvlPIJ6it7Ax0pOnAoA5KIzeRZQvIkUBikIMkjRgvvPcd8VdeV4Gs5bi8W4wiqUjmKsSW4YD+L/AOtW+UVhhlBHoRSlF3A7RkdDjpQAyKaOV3COGMbbWHofSsezuLa3027hu2QSiSQSo33nJJxx3zxW5gZyO9MaNGbeyKW9SOaAMDTrbydVsftMsiSfYxwzkcgj5fy7Ummb4I9NeOWTM0kiuhb5cfNgY/Cui2qzKzKGZfukjkUoRQBhVAHIwOlMDndMlvJ5YZnuYw7MwlRrgknrwExxitHQFdtOiuJZ5ZZJRzvbIGCRwK0RFEshlWNBIerhRk/jShAqgKAB2A4oA56ymvZ71ZWnRG+0FZEe4x8ucbQmP1p1vdTNNcRtcyGKKOQ279PN9Tnvt/8Ar1uiGLzPM8pPM6b9oz+dD28ckBi2hRtKggD5cjHFAGBb3Usa2ktvdyXMs1s7yozbgGC5Bx254pdPkvDAZjcqVe2dnBuN7FsZBC4+XFbtpZw2kKRxIuQgUvtALY9aclvBEzGOGNS/3iEAJ+tAGKpngtNMmFxNLJcOGbe2ckoTgD0qPSJr2aSCd50xIGMqtcZJ46BMcYNdCFUBRtXC/dGOn0pqQQLKZVhjWRurBRk/jQBgWM1zGun3H2iaZ7iOTcjtkEgZGBThcPFoz3kN7JLdvDuZGkzg5GSF7YrfCIoUBFGz7uB0+lNS3hRmZIo1Z/vEKAW+tIDM0gXQmcSSq8DRggG481g3r06Gq17cXAuryNJ3jH2qBAVOCAQM1txW8MGfJijjB67FAzTvKiJJMaEkgklRyR0NMDCknnt2uLT7TKIluo4zKzZZEZcnn68VNcBY76wWC4ecr52GZ9xB2dM1sNFEwdWjRhJ98FQd319aSOCGFVWKKNAmdoVQMeuKAMSDUZXGmBJ/Mke2kaRM5LMF4z+OaggkP2rSbj7ZJcTyJJI0btkK2w9B254/CuiitbeJy8cESMSTlUAOTSJa28Tl4oIkcncWCAHNAGBps2ozLHP9oVVljcu0k4YBscELj5cGtLQ5S0csMrytPER5m+QOOR1UjsatrZ2qO8i20IdwQzBBk560+3t4bZCkESRKTkhFxQBgB5bC21maCaR5UnIAc5xnb82PXn9Keg1T7POiSFQQhjMkys5OeQD7jpW59ng815fJj8xxtdtoyw9DUA02yEbxraQhH+8Ag59KAMaU/aX0t0urhds7RtvK7lbBznjk9qluLq4ja5SGURsb5IwwUZwQPzrVaxtXt1ga3jMSHKpjgH1p5toCcmFDlw54/iHQ0AYs9/c2zSWz3MhCXQj80KDJsKbuBjH6Vp6Q1w9iZbp3Yl2KlwAdnbIFGoaal2FKCNXEgkYOm5XOMfMPpT9MsTYxSKzoxkfcVRdqL7AUAZ1hqFxJqVunmTSW9wjkNKiqDjuoHOPrW73qrDptlbzCaG2RJBnDDPGeuKtUgCmnrSnrSYoAUUUClxxQADpRikXiloAX1pRSUooAWndKQUtMBR0rN8TjPhy9/wBz+orTArP8RDPh++H/AEyNAHk+Tnik60496b09qlljgT2pOaMiikBWoooxTEHSlPNJS80Ad3pP/IMtuMfuxVyqmljGnWw/6ZirdIApRSUtACnpTBTz0ptAC9Kdmm96WgB2aUmm0tADhwMVT1mMS6VOMEkLkYq2KXpQBkSTw282UkIha0YRkEnc2e3vT7aEXFxYpKzlRaByAxAJyOtalOzTEc/beWHi8ln+2G6bK5P3Nxzx0xinwNlrcq8h1Az4lBJztyc5HpjFbwJozzRcDAgeNpV8t3a8+2EYJJwm7njpjGakhnObW3JczJdsZBg8DLYyfxFbEEKW8ZWPOGYsc+pOTUueKLgYH2bciynzfMa/KEhiPkLHI+lNnAgt2RmkSBb8KACchMdB3xXQZqKaFJxHvyfLcOuD3FFwKmklTJdeSSbXzB5RJJHTnGe2azbXy1kiETP9rN22Vyfubjnj0x+tdDmloAwLBpTPHI9wguAzmWMOxdhzxt6emKLGcvPIY3Cq9q7lVkZyGBGMk/xfSt7NKOvAAoAyLZWhj0oiSRjN80hZycnyzUNmZIo7GYSytJNFKX3MW6DI4rezzTHRZEZGHysCD9KLgYmiSfaLiOQyMGEXzK0xYux/ixVqSTbq4DymRZCEVEkIMZx3XuO+as21gkMkbmWWTyl2xhyMKPw9qs7Rv3bRu9cc0AZEFxPMZIWmaJrSJlkkY4BY8KT+AzUEpSW3t98soaK6VXbziy8jqG/zjNbcVukRmYZYzPubd9MY+mKXyIhH5XlJ5f8Ad2jH5UAZFxPdyX9wsUyp5RQR7ptoxgHOP4s80TyXIF3Mt1KpjuljRQRtAJUHjv1rXeCGR1d4o2ZRwSoJFO8tCGBRSCdx46n1oAq6cz+fdwPI0gicBS5yeVBrPiMltFcbLiRRLfmJmbB2A4y3Tr2rdRVUswUBm6kDrTTDEyMhjQq5ywKjBPvQBkz3VxDHexxXBcxSRKkhAJG4jIPr/wDXq1qsTJodynnyMyxklzjJ9ulWlt4Ei8pIUEec7Qoxn1qRlV1ZXAZTwQe9AGTJFI2oW6pdSAi0Y+YACx+Ye2PT8qjF9e3P2RIi4Z7bzCY9oJbOP4u1bEVvDFtEcSLtBUYHQE5IpsllbTIkckEbIn3Rt6UwKmomVvDkpuVCymIbwDxniqUu42zaTyPLLMf+uQG4fqQK3WhiaHySimLG3ZjjFBhiZ2cxrvZdhbHJHpQBivdyxabarbyyCRbMSlERSMADkk9vpViC5u7q9iVJVjj+zxzMNoOSc8VcksLSUIslujCNdqj0Hp9KlSCGNspGoOwJwP4R0FAGLdz3D6TdR3Mh+0LsJRkAC/OOQR1FWZLue2a8hnuMmPyyjiPJ+bsB39quJYWqRsghXa+NwJJzg5FSS2lvMZPMiVjIAHJ746UAY5uZ7i32z5LQ30aguoBIyDyB9avaWN9teKG25uZQCO3PWp47G2jQokIALiQ8nlh0NSx20UcckaoAkhZmHqT1oAyLfOmRSwvbxpcx27OkydJQO5984qVNQuYTE11NEVmt2lBCcRkAfmOatPpkKwTpCu2SWJowzMWwCOnPQUlvpVrDEEaPcTEI2JYkY7gen4UAUU1e5jjulb5yio0bPHs+8ccj0qzeXN7Z+RCZBLLM5AdIslQBk/Lnk1Zj0yzjjkQRFhKoV97FiQOnJNB0y1MWwq5w24MZGLA9ODnNADtPluJ7MtcxmOQFl5XbkDocdqxbOLHhyaT7GsZNq/7/AHAl+K6CCFII/LTcV/2mLE/iaSOzgWx+yBMQbCm3J6H3oEZEl61q8uxUDeXAu8gkjORnHfFMuJrue3gZpEYi+RYXMZUEY6kfX+VX7/S0uIsQqgfKZ3k4ZV6D269aLPTdm77RtwJFkjjRmKxkdxmgCnc3V68SoJkSSK9WFmVThxwRxn36Ve1aSSOwVd5UySJG7rxgE4J9qll0+2ljkUqw8yQSEhiDuGMEenSppIIpbcwSrvjZcEN3oAo3iQaRavcWsIDnagGSQSTjkVAdVvEtZmaEFkeNUd42jDhjg8H0q4ul2wjdH8yQONuXkJwO2PSnDT4TCYneaQFlbLyEnIORQBnahe3q2t5DvjSW3eMmRARlW7danvtUuba4+zIsbSJFvciNmDHsBjp06mrk+nQXH2jzA2bgLvIOPu9MUj6bG7I4mnSRV2GRZMMw9/WgCGO9up72KGOKNFMKTP5mdy5JyuPWtGRFliZHztYYODioktI0uPPG4yeWI8k5yBz+fNPghWCJY1Z2Azy7ZPX1oAxYrWJRqrZkPklljzIxAGz61LYahPb28KXUcez7J5yFCc4UDINaQs4gLkfNi5OX59scU0afBmLIZhFCYQCf4TjOfyoAq6Zqst5cJG8ShXj3hkVht9jkc/hUOvXhWZIY7kQtEhnOWxvI6L+PNaNnYi0K7bieREXaqOwIUflUiWsKXEsxXc8uN27nGBgAUAZuq3qTWlrHFci3F2N4l3bdqgZ/ngVVvby4vLLTZrWVlkYsWCnhmVckfmK1bXTLe1fcm58KUUPghRknA/Olj02FJxKpcFZWlVc8AkYNAGZqF+91JaPayukSNE0m04yXYYU/hmr9nLI1zqas7FY5AEBP3RsHSlTR7VIGhTeqtMJjz3ByB9KfPpokllliuJoPOAEoTGG4xnkcHFMCPS76L+z7Jbib99LGCN3JaszTrmaS8tws1wZHnkEnmE+WyAngZ79OldDDEkEKRRjCIAqj0FVV0uFIIo1dx5UxmVuM5JJI+nOKQGa0l1LAz7riSFLuVZhE3z7R0x7CnXNyjS6esNzdy28iSEmInexGMZx6Vorp7Rq32a7lhLSNISACDu6jBFR/2OsYtzBcyxvDvw+AS245OcigB987waJNJE8iusJIZj8w47+9V4L1LayEi/a5pHKIqz5GWPTBI6VfmtvPsXtpJWO9CpfAB+uOlF1Zpc2qQl2UxlWRx1BHQ0AVH1aSFZkuLbbNEyAqrZBDHAIOKfdaqLb7ZiEubUxjAbG7dQ2lLLDcCa4d5p9uZcAY28rgUg0gPHdCa5kke5KF2IAwV6YpgI+sPDHcie12Tw7MIr5DbunNQQXlymoX7TRBWSKMiMy/L35yelXLrTIrp7lzI6tOE5H8JUkgioH0YTC4M91JJJOEBYqABtORgelAFefW5pNPmkto4/OhlRGKyBlwSOQcc+lWptS+y3UzXCyDZbq5RX3LksRgcdfeg6MGhuke5dnuSrF9gG0r0wPwqSfSlumka4mZmlhETELjkHO786AGNq0sAlF1aeXIkJmVRJuDAdRnHBqax1B57kwTWxgcxCVPn3ZUnHPoajbSmmWU3N000jwmBW2BQqn27mrENksd2twHJKwCHGOwOc0AULq+ntNWvSkLzRRwI7DfgIOcke/+FS32rizCSGFTCyq24yhWIPovU1PPp6zS3b+YR9phER46Yzz+tVLnQROX23OxZI1jbMYZvl6YPagC5FftLqUtqkPyxHDOXAPTOdvXHvSXd59mvRkyEC3eTYCNpwR+tNbT3k1GO5knUrESUAjAbpjBbuKZcQPdawFMUggFs8byYwDuxwKAJTqsa+XmN8SW7XHHYDHH15qrdardDS1u4bVRukQf6xWG0kf/AKqkttKnhkjke93tFCYY8RAADjB68nimf2Mxs7qJp0Ek7q+Uj2qpGP4c+3NAF+6u1tLI3E6MNoBKDk5Pb86ryajLEiLNZSLcSvsjiDg7uM5z2x3qe7tDeWDW8smHIHzqMYYc5x9arSWN5N5U0l3H9pgfdGRFhcYwQRnnNAA2sIkKlreXz/O8hoRjIfGRz0x70xNaUn95azRhZfJkY4wjHoOvNKNJb5JJbgNN9pFxIwTAOBjAGeKJNLZ4p080fvbkT9OmMcfpQAS6xFFJOvkTNHA+yWQAbV9+vNMGp/Z7q9EzNIqyxpEijkllzgVW+w3l1canCjpFbzTAMXQ7sYGSv8qnu9FM8szq8Z3SJIiOuV+VcYb60APuNb8uFHht5GfzxDIhAyufoevpVi41aC3kZGjmYooeTaufLB/vc1XbTJTYbIktYJRMswEakKSD0J60250iSS7kuPItZzMqh1lLAKQMcEdRQBJqerxwQXCwCR5Eh370TKpkfLmtC2dpLWJ2OSyAn8RWZcabdq90toYBHdRhDuyNhAxx61pW0bRWsUTEFkRVJHcgUgJaKDSUALS0nelxQACloFFAAKXFIKXOaAHdqUU0U6mA4VS1wZ0O+H/TFv5VdFVdWXfpF6vrA/8AI0AeRNTR70ppKlli7aXbxzmk3YFLu+tIZVziikpaZIUoNJQtAHe6aANPt/8Armv8qt1V07/jwt/+ua/yq12pAFKKSlFAATSUppKAAU4Gmil6UAOFLTaXvQAoqpq7smlzsjMrADlTgjkVbFMuIEuIGhkztbGcfXNMDIuTJ9hvTH53kYTyxLnOcjOM846Vd+3TRi5ScQJJCFbcXO3B9aszwpcwtDJna2M4Poc1HPYRTtIzFw0m3JB6behFAisuqSm2dwiFkl2M+G2gYzuxjNOuNSkjeKOMRs7ReYxAZlPoBgVMunoiuFnnDO29nDck4x6Uv9nxKsYikliaNNgZG5I9DRoA2+naTQ5Z1DROYt2OhU1LeXLW1tEUUPJIyxoCeMn1qSS3Sa1a3fcUZdpyeT+NFxbR3MIikzgEEEHBBHQigDK1K5untLq2kEQkQpuK5wysa0ZW+xWIx5EW3A7hB9AOfwpp0+AwyI5kcysGd2bLHHTmprq3S6jCOWGGDKynBBHQ0AQ6bdtdxyF1UNHIUJUEA8A5weR1qt/acwtrqZ0jDQjiLJDDnHP+NXra2S2DhGdjI29i5ySf8ioDpsUgkEsksm9NmWbkLnOBQBBJf3kTTo0EJaGMTEhzjbzx068U+91U2pQjyihVWKFjvIPsBx+NWpbOKVpmbdmaLymwe3P+NQy6XDKznzJUWRVV1UjDbenagCpcMwvbobjj7Vbjr7CrOpPKl7YeQoZi7jBbA+6etTyWEMkjuS4LyJIee69KW6tBctE/mSRvESyMhHBIoAgg1BpJ4YXiw7SPG+DkKVGeKb/arGOBlijUys65kfavBxjOOpqQabGFj2TSLKjs/m8FiT1zxig6WhtFtVuJRF8wYYB3ZOe4oAjmvmtp7v5JJCjRKFL8Zbjj0ofVvIil8+JUljlEWN/ykkZBzjgYqxJpsTtId7je0bEDts6Uk2nRyvK4dlkeRZAePlZRgUAVxrCtDlY0L+b5Z/efJ0zndirAvW+2paiEbyoZiZAMZ9PXFElpO9uYmuslidxMS4Ix0xTDpu4wL5x8qDbtUqC2R/tdqAH3l1cQ31nFDEHSUtu+YA8D/JqNdYhN15W35TL5W7eM7un3euM96sXVs08tvKknlyQsSDtzkEYIqGLTjDcFo5E8oyeZtMQLZPJ+b60AD3zzQXDQwuIlVws24dVB5x6ZFMtNSJtk86KRW+zeaCcHeAOT/n1p8dhLGkkK3OLdt+E2cjdnv6ZNOOnArGPNI8u2aDp1yAM/pTASLVI2BaWKSFPK84M2Dle/SkfUSYZFMMkEjQtJEWwcgD26HpxTm0tJERHkJRbYwHA5Occ/pSDTppGJubgSMsTRR7UxjIwSeeTQAkWp7YIx5Us7rCskpTHygj68n2p0urRRqzxxSTRoiu7JjChunU0waZNCD9muFXfEsUm5M9BjI5rPurJoLtwkcjhERYVMRdZMDuRgDn1oA2P7QiCMxDqyyiIoRzuOMfzp93eLbPEjJI7ykqioMkkCqf2V5NcjlKlUEQkkH8Jk5A/Qn9KfqaTte6e1uBlXckkEqPl70APOqweXG2yUtI5QIF+YMOoIoOqwBj8kuxWCPJt+VGPY0230145LeR5FaRJnmkwOCWBGBTH02crPbLLGLaaXzCSDvHOSB27UATDUEj8/zGZyk3lqipyTgHA9af8A2pb+SHCyFi/l+UF+fd6Y+lZ6WR1AXEigbRdeYnmqQrgKAferI02SNIZIY7eKaKUuFTO1gRg5PXPvQBINT338VsLeYB0LZZCCDnHI9KnuLgQ3cKM4CsjsRjk4x3qH7Ncm9guWMJYI0cgGQACQcj8qfeWb3FzFKrKAkciHP+0Bj+VAEaaxauhb94qeX5gLIRuUdSPXFWZL63iZhJJgLH5hOONuaqRacymyWRkZYIGicDvkAcflUUWjzfYLiGWZGmkKhH7BVxtB/wA96AJ7nVFNjdPBvjnhi3hZUwcdjg9qsR38PkGQsflcRsMc7jgYx+NU59PurwXMk3lRyPbmBFViR1zknFSHTZP7Ujn3r9n4d07mQDAP+fSgB66nFGv759ztK8aCNCclT0x6086raiGORTI3mZwqoS3HXI7YqGDTpY7uGVmQhLiaU89mBxWZeW0ltcQxvOsOTM/mbiAQzDjI7+1AHQR3UUtqLlC3lFd2Spzj6VEmp2zRSuXZBCAXDoVIB6cVDbiS40MC2X7PIYysYyeOw9//ANdUV0i6ZLkkLG0iR7QZS+WU55J9aBFyHVY3urkM2yCGJWO9CGBJP/1qY2rZmuvKKhIYVfMisMEk5yOvTFRz2F7dtdSSJFE0saBFD7uVbPPFJcWV7dC+eSKONpoFjRQ+eQSeTQMuDVo3ubqBFIeBNwZlO08E+nH9asRX8L27StIv7tFaQjOBkZz9KpvbXIu70pGrR3MAUNuxtYKR0/GoX0u5ZbRFKiNokiuRnqFweP1FAjQfUrRJRE0wDHHY4GemT2z71LPdQ2sYa4lWNSdoJ9ayLnTJDfXBaGSaGdw/yT7AOBwR36Vfv4HuHtCigiK4V2yewBoAfHqllK6IlyhZzhRyOfQ+n41IL+1NyLYTr5pONvPX0z0rNk0+4K3JVBl71Zl5H3RjJ/Q0yW01CbUIndJCsdyHB8wBAnsvrQBqrqNo1wIBcIZCSu0HuOoqX7Xb7N3mrt3+XnP8WcY+tZf9nz+Wn7sBhfmYkEfcyeah+yXoItxb/IL7z/N3jG3dnp680AWrPWI57i6Z5oEt4G2jk7vqfary39obc3AuI/KBwXzwD6fWs4297FbXphUh5LneNpG4ocZxnvVeKxuo0aVoJGK3YmEbuCzLtx9M0wNL+2LJrqK3SdGaUEgg8fT61aFzCVUiVCGbYDnq3p9azmE51CzuhZMqKHVwCuVyRgnn2qulrdq0Vv8AZm2x3pmMmRt2kkjH50gNKfUIEWQRSxSSoMlDIB0ODn0qZ722SbyXuIlkJ2hCwzmst9PmOkajGsH+kTTOy9MsC2RzTbvT5pV1UrBuklaMxHjJwBnFMDWe9tYJfKluYkk/us4Bqx2rlnLC+uZJ1P2SO6DOVC53DA6k56+grorS5W5MpVSFjkKBj0bHUj/PakA4XVuZ/I8+MzD+DcN35UqXEDymNZo2kGcqGBIx14rCis5vLhtPsjrcR3PmPcYG3G7Od3fI4xWlpFobf7U0kIWR7iRgxHJUnimA+e/eC5jR7VxC8giEu4csenHpUcmqMk1wFs5ZIrZtsjqwyOM9OtQajE815G9va3Iuo5F2yN/qgO5646fjSeZcW91qSpZTytPJmIhRsPygck0AaqTRtAJlceWy7gx6Y9aal1bvv2Txts+/hwdv1qjNam08MyW7HLRWzKSPXbWf9ne4hBtrOSBVsWjYbMb2IGAPX/69AG59sjaaNIisgclSyuMKQM09LqB2IWaMkDcQHHA9azPsRifShDb7VjDeZtXGCUxz+NQWGnmJNIP2XawMgnOzsQfvUAacepw3FvFNb/vFeQIRkArzjJq0s8JkEYljLnOFDDP5VgW1s40uCBbaRJYrxTJ+7xxuPOe4xSpYukayrbET/wBo7t+z5tm7rn0xQBu+fD5hi82PzM427hn8qezBELscKoyTXL2AU3kM1zEEjFw5SXysl2JIAL56fh6V0ME0d/Zs6oWifcuHHXBxQBHp9+Ly0N06LFEeVJkB49/T6Vb8xAobcu09Dng1zkFsILDSXuLY+Qm43CCPPzYwpZe9OFmZo4AYJPsj35aONlIxHtPUdgTQBt319FYWZuZtzRggfIMk5oW8he4iiUkmaMyoR0K8f41X1iEHTUjjj+VZYsIo6AMO1Z8Mc+n62VeJ3toIJHiYDPykg7fwOaANe3v4Li+ntIy3mwY3ZHB+lNtNSjvHxFDP5ZyFlKfI2OvNZNtb31kbG7lSPG4iQJkuRIc8/Q4p9tPHbXyiwaYwNvee3eM4jwM5GRxz2oA1Y9Qt5b6WzRj50QBYY4/z0qwK5yOK/tltdQlhiAMpeUhjvKyHuMduPyras3gMtysDuzLL+83E4DY6CgC0DmkNcvZTF9atnjCRGRpFkjBYv0P388dqfp8bRR6ZcI0hmmeRHJYnIwcDH4CgDoZrhIJII3B3TNtXA74zTzKiOiM6h3ztBPJx1xXMWfkGbSpPOke9aZvPVnJIOD1HatHWIov7U0yWZmVdzqTvKgcZH60AacVzHLNNCud8JAcY9RkVKa5y+iP2rV7hJZEeFI3TYxAzt7+vSkupr25v7hUkEbRojRZn8tRkZzjHzc0AdJRTY9xjTfgtgZx0zT6QAKWm96cDmgBaSgUUALSj1pB1pRQAop1NFOpgOFQX4zp90PWF/wCRqftUdyN1pMPWNv5UCPG3PzdKbipGHzGm/SpZoNpeMUp+lJSGV80Ckopki0dKM0UwO/sRiyg/65r/ACqz2qCz/wCPWH/cX+VWBUgGKDS0hFACUlKaSgBaKBSigABp1NFLQAopHYIrOxwFGSaWoL2F7i28lDjewDHPRe9ADNOu3uo2Mkflup5X2IyD+VJZ37XBnzHt2DdHz99ecH9KilsbiN5Tbys/nRbGLkAqexGB6E0v9nSQSxtBK8gEZiIcj7uOMYHrTAdaan52nyXMsex4xkoD14yPzot9QllgtXeNVaaUxsPTGf8ACootOlD2mSojVFEy5+8V6frT1s50tYdoUyxTtKFJ4IJPGfoaBFyO4Zr6S32jaiK2e5yT/hUF9eTQ3awxeSo8oyFpSR0OMURW8ks081yuzzQqhEc5AHfI+tNl0yOa6XegaFYSg3HcwYnOeaAAai5ED+UcSW7Tbe+RjA/WkS+uBp0l232dwI96iMng+hpY7e7WS3kfYZIoXQ/NwTkY/QVA+nzTLdkQxwedFs8tXyGb1NAGhaSTyKWmaAjjHlEn881DDc3M15OiiARRSbDknceAf60+xR4lKtaRW/T/AFbA5/QUy3sEW5uZpIozJJKWR8ZYDAHX86AJYr+2lmESS5YkgcHBI64PQ09LuF/K2yAiUkJ/tEdaz7ezuQlpbyIix2z7/MDZ34zjjt1otbO6SWzR40EVtI7F9+S2c4wPxoAvRahazSiKOZWc5wB3x1FRPqUTXMEMEiuXlKOMHoAc4/ECoYbGZIbFSq5hld356A7v8RTLazu4/scLQoEt5Cxk3dRhsYH40AXhqFoxbbOpKKWIweg9PWo7bUUuYreWLaBK+0hjgjjPHqap2lpefbIJrkMSiOru0mQSem0dhUkFpc/ZbCN4tjW7/MdwORtIyPzoA0I762mm8qOZGfngH86bDfWs0ojiuI3cjIANULa1udtjA8AjW1fc0m4YbAIGB15zzmn2tlLHFpymMKYZHaTBHGQ3+IoAv3F1Bb7fPmSMt03HGaU3EIVm81NqEBjngHt/MVVuElj1H7StuZ0aHy9oIypznv2NVLm2uil5DHbFhPIjhgw2qAFyP0oA1Dd26ymN5ow46qW56Z/lR9ttfKMn2mLYDtLbxjPpVRrOQtqj+UC0wxGeMn5MfzqCexkWLT2RJFWFCsgiClgSAM4PBoA02uoEQO80aowypLDBHtTXv7aOaGJpV3TAlTkYx/8AXqjDY7Z7AeU7RRJKT5oGQWIxnH41FbWs0C6a0luzeUZFcBclc/d/CgDTtLxbkyDARkkZAN2Sdp61M8oELyrhwoJwCO3asWWOaztpLzZiSK6dlU/xKxx/h+VX3tWi0N7ZMtJ5LDjuxHP6mmBbWaMlULqHYbghYZpzyRx/fkVOM/McVkQwyRX0BjhkLMqCXzI/lGF+8rdvTFP1Mxrq9kZoWmQRycKm7H3ecUAajSxqAzSKA3QlhzSmRV4ZgO/JrnJILgWUULW5UGOQr+58xhk/Kv8As8VctbLz7u2a6gLqlmoO9cgNn370AakFxFcRiSJwy5Iz75xUgZTkhgR65rn0tQdMFuLdlcXY8wBCMrvPfuMUt3ayot1HDGUg+0xsQqZG3bzgdxnFAHQhgRnt601Zd0rpscBQDuI4OfQ1g/ZQ9tEiM8sT3iswERjAGOcD0p97bMrXscMTCPbAFCA9N3OKAN3I55ozkHBzXP3sP2WS8ihiIgLw7UAO1uuRx1zjnFXdDSNY59oVHaTc0YUrsGOBzQBqZ6UySdIpNr7gAhcvj5QB159a57ddWz7gkhTT2K4wT5isT+eBippLaTbHBKrOTYyFhzy5IP8AM0AbJvYxJbxjLfaAShHTAGanB4rnoraC4XSI0QmPDbwM/e2jOfxq/pTPHpbhg7eW8gC85wGOBQBp5pM9jXP6NIzampQIqSQFmRCxAORwSe/NLqLW/wDaV4tzIy4gUxAMR83PTHegDfzjilrDtY5Z7wvOXMsdrE6qWIG/B6iorB0M2nmCaR7pyftKlicDBzuHbBxigDoaZJKiPGjHBc4UYznjNc9aQl4dOZpZ91xI6SfvDyBnA/SrFrJKFsU8x8Ldyx8nqoDYBoA2xTtxxzXO2LSounTiaV3mMiuHckHAOBj8KXSnuZriCVrmMO27zUMxLN14244x7UAdC3QUyN1kQOjBlPIIOQawbISNHpztPOxuVkSTMh6AcY9OlXPDaoNJiCuWbncC2dpz0x2oA0ZbiOHYJG2+Y4ReOpNT55rlkfzTYyyXTtcPd/PEXyBgn+Htj+tTWM17c3CSNNt3Sskimf8Ah5GAmOD0oEbsF3DcvIkTFjGdrHaQM+x6GpSa5mNprXTYxDLIfNu2jYmTGAGboe2fWrIe+FvBHJOU33flh0kDtsIPBPrQBvrxTq54zXRt5IxcyFYLl1b94FkZAM8E+lFzeXVzcRx2bybPsyyIfMEZYnucjnp0oA6DFJms+8ubiDQ/OLKs+1QzDkAkgE1DOZYZrW0S/kZZ5CHkJUsuFzgHHegDXHFKDzzxmsA3V15Yt1uW+W+EAmABLKR+WaiuGnmjijkupMw6gIg/GSOxPHUUwN17G0e489raMy5zvKjOfWrChV4VQB6AYrIEtw2qXStdulvbKjbQoOcqc549qopql3AZnDSyI1q00fnBc5yBkBe3PQ0gOmpQeK5/U4ZxYxM2oyPmWJuijGSOenSp7ia6aa9RLwwiyiVh8qkyHGctkdPpTA2SaSseC5u72/t1E/kxtbJOyBQcknpz2p95HI/iKy23Dopic7QBjjGR+NAGpIiSRsjgMjAqQe4pVAVAijCgYAHasP7deG2+3/aBs+0eX9m2DGN23Geue9XdTmnWeztoJfJNw7AyYBIAGcDPrQBdSRJAxRwwVipwehHUU/NczBc3VtAYInLyz30qtJGgJ4AJwCcZNW/tWpbLSGT9xLLO0e90BJXBIOM4BoA3M0lYUN7foUeWdHVLz7Ky+XjcM/ez2NKb+8+znUPNQQify/s+z+Hdt69c96QGiul2SSeYLcbslgMkgE9wM4q0iqkaogCqowAOgFYkl/fCS4m8yPyILoQ+Xs5YEjnP41PHcXj3s8EsqwMQ/koYsggdGDZ5+lAGsOtLk1z1nc38WkacI5o3kuHCbpFPygg9eeelS3mq3NncKgmjmMbIkirA2Occls4B9qYG7RnJNYQu7qzudYmllWWODayx4I5KjAHPHvVjSr+6ubhop4yy+WHEghaMA/3eetAGsTxknA9aTdlRg5HXisSR7p77Vo3mUwrACEweMqcY5496bp99cWtvapciJoWtTImwHcNoHB9eKANw1HDDHAhWJNoLFj7k9TWVpmrzXlxEkkYKyoXBSNh5ffBJ4P4VL510PEJh3x/ZvID7ec9ev1oA1BRx+VYdnr5uLiIGNPKmYqoXO5cdCeMU+S7u7zSbmcwxpbyQuyEOd4wDjIoA2AqhiwVcnnOKHRJBh0Vh1wwzWVa6lPHGI7m3VSLXz0IfO4AdDxwaItUmnXZNb+SJrdpYikmTgD6cHmgDVZEbcCqneMNx1+tRy21vMVM0Ecm3puQHFZ9vqcskVvFa27TyGBZX3yYwD05xyTTrvVmtLpI5YAqMVUkyruyf9n0oA088j0pc1nadI7XeoK7swSfCgnoNo4q+KQDsUoFAo70ALSd6KKAFFKKSlHWmA6lFApRQAopsozC49VP8qcKGGVYexoEeNPwx5pnFOmBWV19zUeT07VL3NEP4pMUgLfhQ2TSGVqXNJRTJAUopDSigD0K24t4/90fyqYVFBxEg/wBkfyqYUgFoNFFADTSGlNNoAUUoptKKAHUtNpc0AOpk0qQQtLKdqLyTThVLWUD6bJlmXlehx3FAF2NxLGHUMAezAg/lTqxbp7kXc0Mc2xYkXyy8+3r1J4+ai9u5Fuf3bsrRuinMuAScZATuOetMDZLBFLMcKBkmmJcxSSCNGyxQOOP4T3rNEzR3VwrTGRmVyhSTIUAdCvYj1qHejXUJuLpos2KtuDbSxz60AbE11DAH3vgom9hjoKctxESw3gbCAc8YJ6VhzTzSWcnmsxzZIxB9S3Wn3uZEuw8jhI5ocYYgKOM0WA3aKybiWWKc20MrsLoL5L7s7ezc/TmrOqOY1t0MrRRPKFkcHBAwe/bNAizcTpbxGSQkLkDAGSSegApyNuUNgjPOCMGsOcecjIssjwpdRrG+8nrjPPfFaOpSrb2qLl8u4QHzNv5t2FAF3PFBYKQCQM8DnrWJaXcgjtjJP+7Fy8ZbfkFdpxz3pm77Q1pLJcPt+1SAMHwMc4oA36M1iT3L4vJvtMiTRS7Yog3BHGBt75pbiacNeSieRTDLGqoD8vO3I9+tAG3RnmsWa5lC3U/2llmin2RwgjaRkADHfNFzLcj7ZKl06GGdERBjAB2g5HfrQBtA0tYstxPA1xbi4fAnjTzWwWRWHP8An3pWuZoZJolnZ445oRvbGQGPzAn/AD1oA2c0uayZJ7maS8S2mz5cyqAhAO3byFJ71ZWR5tK8y2lJkZPkeTAOfftQBdoFZCXrwRRyySyGOOUxzrKBlcjjkDscfnTftF2kcE88zpCw3OYwuVy3ygg9sccUAbVGaw2lmtH1a4WVnKMNqEDHKjn8Kc9xqFvaXMjhwFjVkeXZnOeeFPSgDakRJVAdQwBDYPqOlOzWJczX8DXaLd5+zxCYExjJznj6cVZNxOuox+c7RwSbRHtUFWJHIJ6g5pgaXeowIZZRMNrumUDA5x6j9Ko3gm/tuy2TsqFHJXAI4xn86qW0txbyF1kHkyX7RGPb6k85oA3KWsaO/nk1KOOOVnhlZ0DGHaoIB6HOT0qxogm+x7ppvMzI4HGCMMaQGjRWM2o3iWsty3lkecYY0VCTndjceefpThqN4sZRo8SPMkUcskZQHd1OPbFOwGyCOQDyOtLWHBcT2txeM5RpGuokJAIGCAM4+lWJ9SlSW4iRE3LNHDHnOMsM5NFgL9zBFdRCOYEgEMCCQQR3BFNt7aO1DCPcWc5ZmYsT+Jqjd311ayQ27eW0sm5i6RMwCjH8I5z+NTx3rnSjdzQlHRGZkII6Z9fXFAF3POM84ozkisZJrk6lbzXPkrm1dwQSAOh5/wAaT+1DNBeRuI5BHB5qsgZAR6c8/iKANwGl9Kw4rprfUbh9uY2MCvn+EFev54rStbmS5imkRVADskZJ4bHGT+NIC3moRbxrcSXAz5kgUHnjjP8AjWXZ390ujpcXEluGZtoaRiO59uT9KBrEslrDIscSl3ZGdyQi498d/emBsDqT3pygbiQACaxTetDrc8KqHlmSIRoW+UcEk5q5Z3zz300BSNVjJGC/z8d8Y6GgC/xxSDHQetUbm9mF1JBawLK0SB5Cz7evQDjrxVFZ5L/WLRxGDAYPNUGQgjkZOB37UCNsKpC/KPl6UCNBIXCKGPBbHJ/Gqd1ezQ3Qt4LcSuYjLkvtAANR2mqNcSQK8BjS4jZ4m35PHXI7UAaYRRj5QMdOOlNCIhJRFXJycDGTWCl5JJ5cvmTbTYO+N/JIPX0z+FW7O9u5tQaJogYhCjg7xnkHnp1NAzREEIcyCGPeTkttGaFt4RN53kx+b/f2jP51mx6wGknjkiUPFEZcJKHyB1Bx0NTW2pGRoRLbvCs4JjYsDnAB59OM/lQBeMETKY2iQxtyVKjB/CkS3gjQKkMaqrblAUAA+tVxfqdNa+2MECswHcgVD/am6ORXhlt2aFpY2bBJAHX6+xoAuvaW0wIlt4mBbdyoPPrTpbW2nCCW3jcIMLuUHH0rMi1Lyp5JZXd4RbROq45LMT29TxT7nWJIrW5xayR3MUe8I5BG3+9weRQI1DGhjMZRTGRt244x6YqIWFn5Ji+yxeWTkrtGM+tVhqRLwxfZpTLIm8qCvyjOM9efwrQBoAYLaBURFhQJGdyKF4U+tNks7eWN45IEZHbcwI6n1qalzQBGkESlisaguAGwOoHQUyHTrKDJito1JBUkL1B7fSp80o6UAV00yxWGSFbWMRyffGOuOlJNptnMyGW2jYoNq5HbsPerYPFBpgR+TGsvmhFEm3Zuxzj0ps9tBcNG8sYZ4jlD3BqU9aKAKw060Fx9o+zp5u7dntn1x0z71Jc20F3GEuI96qdw5IIPrkVL3ooAqjTLIW/kC3VY928BSQQ3qD2NOjsbaMRhY/8AVMXQliSCeM5J5qyaBSAg+w2xG3yuDL5x5P3/AFqM6XZm588xHdu343Hbu9dvTNXKQ9KYFZrC2aOVDHxLIJXGercc/oKIrCCO6+0DzGfnAeQlVz1wD0qyKWgCnDpdrCsaoHKxyeYgLkhT7e3NNn0m1uJ3lk8zLkMyrIQpI6Ej14q9R3oAqtp1u9xNMwcmZdsibvlbjHI9adZ2K2hO2e4kGNoWSQsFHsKtUDpQBVfT4ZLp7gtIGkj8twGwGHuPxpBp9uvkcEiCMxqCexABz+VW6COKAKVpYLasuy4naNRtSJmyqj8qe9kj3yXYkdJEXYQDwy5zg1Yo4J4oAp22nC2kXyrmYQKSRDxtGe2cZxTU0kJC9uLqb7Oysoi4wuffGT1q+OtKDQBTbTYmKZkb5LdoPwOOf0pF0uIG3/eMfIgMI46ggDP6Vdp1AGSuktb+S1pdGKSOIQszIGDKOnHrUNxoLTTSOLlf3jK7M0QLZGOAew4rZIpe1ICrbWvkXN1Nv3ee4bGOmBirNFFACig0CgmgBe1FJS5oAKetNpwoAcKUUlOFMQUUUDrQB45d8XEqns5/nVfNWtQGL64X0kYfqarEYqXuaBuFBHHWkI5pOc0gIaKKKYhaUdaQUowBQB6BA37pP90VMDmq9v8A6iP/AHR/Kpx0pAPpe1MBxThQAhpp60+mNxQAlOFNpwoAWjNFFADhQQrAhgCPQikFLQA14YpGBkjRyOhZQcUrRRs+8xoW/vFRmnA0UAII4wzMI0DN94heT9aRoonxviRsccqDT6KAEZVbO5VORg5HalKIwYFFIPUEdaKUUARm2QzxTdPKUqijoM96ldVdcMoYHsRkUUA0AJsQAKEUAdABwKR1V0KuoZT1BGRTjSHpQAwxRlNhjQr/AHSoxQ0UbJsaNSuc4I4zTqO9ADTDE0glMaFx0baM/nTvLQ7sop3HJyOpopelMBhgiaYStGhkHRyoz+dP8uMqQUUhjk5HU+tFOzSENaGJg+6JSH+9kfe+tNW2t1hMIhjER6oFGD+FSUtAEJsrVo/L+zRbCQSuwY4qRoYmh8kxqYsY2Y4x9KeKD1pgVbixhlsmtY1WKJiCQq9gQT/KpJLW3mkV5IUZl6EjpU1JQAw20DSvKYkLuu1jjqPemR2NrHG6LCu1/vA85qcUuaAGPbwyGQvGpMq7H9x6frTRZ23nifygZB0PPHvj1qUmlFAEc1vFO8byJuaI5Q5IIoNrBgL5YwJPN6n7/rUtIelAFWPT7WOcTJFhwSw+Y4BPXA6Cpbe2iti5iUrvbcRuJGfYdql96KAITZW727wGPMbsXIyepOc5+tNOnwNCYnMjhmDZaQlgR0IParIPFLQBU/s22EEsWGIlYMzFyWJHQ59aF0u1EUiYc+awZmLktuHQ59at560ooAqnTYSqfvJ96EkSeYd/PXmpxboLc27lpEKlTvbJOevNSA0UAUE0m2T7zSyfuzF87k4U9qI9KgUSAvM5ki8ol3z8voKvmjNAFG609Ps12IVLSTxhcFuMgYFWrOEWtrDApyI1C59fepKKYFIaVEsKRJNMBHJ5kZBGUPPTj3PWj+ykFuYEuJ1RixfkHdu65yKvUZ60AUm0u3LEjerbUVSDyu3oRUkdkFu1uZJ5JSgIQNj5c9eg5qzQelAFWew82d5o7iSFpE2Psx8w/EcH3p8NhDBPFJHuAih8lV7YyDUwOKcDQIiktUe7FzuIYRGLHbBOc1DBpqQrZ4kY/ZUZBkfe3CrlHWgZnroyLCqCZsLbtb/d7Mc5p40zZNuW4YK8AgddvJABAIPbrV7NHegDKt9F8vcGnDDyGgG2ILgHufU0/VLJ20uK3h3NLGUVHUcjsT+Wa1AaD0oApXsG3SJ7eFSQISqKOvSq0OnTyqrXU4LC3MKAJjbuHJPPWtQ8YoA70AZx0YvGw8/DeTGinb0KHINSNpktx9pa7nQyzQ+SpjQhUHX155rRBp1AjKn028njhWSW3DRgfOsZ3Lg/wnPpWjEsqvIZHVgWymBjA9DUvak6UAKKWmjrSigApaSigB+eKCabmlPNMA70vamjrTiaQB6UUmaWmAZoFAooAWkNKKKAEp1JS9aAFpKKWgAooFLQAUZpKKACilpKAENKKCeaBQAtApM0uaACkzQaKQBQKKWgAFFJS0AFFFKKAAU8U2nCgB1Opop1MQtJ3ooHUUDPINUUjUrodP3z/wAzVQ1e1kY1i8H/AE2f+ZrPJ5pPctC0YHrzTaAcVIEVFAHFLTEAo+nFFFAHf23EEf8Auj+VTVBbH9xH/uj+VTCkMWnDpSUCgQ7Ipr0UjUDAc0opopwoAWlpKDQIWikpaAHClpoNFADqBSUUAOopM0tAC5pabS0AKabRRQAUGkooAKdSUUALS0gooELS5pKKAHA8UUlLTAMUUUGgBaKSjNADqM0lA60AOFIe9FFAC9qM03NLQAuaUU3NLnigBe9KKaDS0AOoJpKKAAnrSc0tFAACaX0pKWgBw6UU2jPNMBaD0pM8ilzxQAU4U33pR1oAWlptLQAueaCelJSk8igBc0oNNBpc0ABpRxSetKOaAFzzTweKjz0pQcUASZpD0pM96A3NAhadTRyKUUALRSZoyKAFHSl7U3NKDmmAvalpKKAFpKKKAClptLmgB2aKQGlzmgBaM9KTrRjmgB1FJmigBwoozS9qAEopD1paAA0UmaKAA0UUUAFLRTaAFpaSigBaWm0tIApaSlFABS0nelFAC04U0U5aYDhS0gpaBC0DrRSigDyfxAAut3w/6bN/OsrHNa/iVca/fcf8tTWT3pPc0QEAdKQcHml+73pOM9akCEUooopiDFLSZpR60Ad3a/6iL/dH8qsCq9r/AKiP/dH8qsAUhi9aWgUtAhKaaU02kMBThTaWgBwpabS5piCnU0UuaAFpabS0ALS00UtACilpueKXNAC0uabS0AFFFFAB2pKKM0ALS96bmjNADqWkBooAXvRmkopgOBxSg0ynZoEOFBpM0ZoAU0gozR3oAdRSA0UALRSUUALRSZooAWlptLmgBaXtTRSg0AOFFJmjNADs0lBoPtQADrTqYKfQAA8UE9aXNNNACUtJ2oz0oAeOlIM7qM0ZoAd0oHNNzS5oAWlpoOadmmAdKMmiigBetOpo45paAFzmlxmkpwoASnAcc0Ac0tMRGCQacrZNMP3qKAJNwpajzShqAHilBpoNKDQA6jORSUCgBaDSGgUgHdqKTtS0wDpTgaYetKKAHCgUCigApRSCigBSacDTOtAoAcetGaSigApaSg0AFLSUUAOoNIKU0AJR6UlO7UgEpc8UlFMBTQDSUuKAFpRSUUAO7U5elMpwNAElFNzS0CFpRSUCgDyzxQP+Kgvef+WhrH6CtvxWuPEF5/v/ANBWKQaTNEJnPWkxS8+lLjjNSBBS0lHvTEKeaM4ooAoA7u1/1Ef+6P5VZFVbM5t4/wDcH8qsipGPzS00GlpiEbpTacaYaQwFOptLQAtOptLTEKKKKKAFozSUUAOopBRQAtLTaKAHUZpKWgApaTNFABmikooAKdTaAaAHZpT0pg607NACjmikFFMB1HakpaAFBpc00GikA6im5ozTEOHSl9KbmjNADxRTc0ooAWg0ZpDQAtFIDS0ALQKAaUUAHaijNFAC5pabmlzxQAd6cDTM0ooAdmgmmCnZoASjvmigUAOPpQKbmlBoAdRRntSZ5FAC9qBSdqWmA4HigGk7Zo7UAOzS0zNOoEPFOxxTM04HNMBwpe1IDRkUANYc03FPNNPFACUdqQ0vagBc0oNNooAk3UA1GKd3zQA8mgUzNGeaAJM0GmBqXNADu1L2pueKXORQA7NLTRS0ALRnNNpRQA6ikNJQA6lHFNpcUAGaU0UZoAKXtSUUAKKQUZooAXtRRmgUAGaKSigBwoNIKXFAADS96SlxQAtKO1JSjrQA8UuaaDThQIKcKb1pR1oA8x8WD/iobz/eH8hWIfzrc8XnHiO7Huv/AKCKxPpUvc0Q0mjnHFOzRu56VIyvikpaOlUSJ2pVPOe1JmgGgDuLE/6LF67RVwVhWWs2ccEaO7BlUA/KfSrQ1yw/57H/AL4P+FKwzUFLWZ/blgBzP/46f8KP7d0//nsf++D/AIUAaRphqj/bmn/89/8Axxv8KT+2tPP/AC8Af8BP+FAF/NKKoDVrEn/j5X8jUg1OyIz9pjx7nFIC4KdVMajZ/wDPzF/30KUahaf8/MX/AH0KYFvNHaqv9oWnX7TD/wB9il+32nT7TF/32KBFmlzVb7bbdftEX/fYpfttt/z8Rf8AfYoAsUtVheW2M/aIv++xS/bbY/8ALxF/32KAJ+9LVcXluP8AlvF/32KX7VBn/XR/99CgCelzUP2iH/ntH/32Kd58XXzUx/vCgCWkNME0XXzEx/vCkM8P/PaP/voUASZoNR+dF/z0T/voUeah6Op/GgB+aWo96/3h+dODD8KAHZpaTNA5OBQAvSlFBB9KTn0NADs0U3n0pwB9DQAtFIMntS4PoaYBSGl780lAgBp1NoFAx/ajNNBpaBC96U03PNGaAFFOpmadQAo6UtJRmgBaKQmgmgBetFJmkzQA4cUoNNBpc0AOpM0ZppPFACk0d6M0UAB60o60hNANADvelxSd6UUwFxTqQc0ooAMUUtGOaBAKKDRQAo64p4600dKUc0wHdKOtJ2ozQApptKTSYoASiiigBaSiigAzQDSE4ozQA7NJkU3NLQA4GnA1HnigGgCXvQDTRSg0ASUZpuaM0APozTc5pc0ALmlzTc8UooAWnCmZpwNAC0meaM0UALmlBptLQAtHakpaADtSDg4paT3oAM0ZpDSigB1KDmkApaAFHWlptOoAKUGkp1ACilFNpRQIUU9etNAp6igDzDxf/wAjJefVf/QRWER3rd8YEf8ACR3gPqv/AKCKwlY85FKRaDHbvSY96HbOO1JnAzUlEVFL2pKZImKOlLmkpgKCaMk0lLmkAvNHSkzSZoAXNJmikzTEOJNGaQmkpDFzil3Gm0UxChjQGPr0pM0ZoGLuzS7j1702kzQA7caXNNFISaAHZ9KAcU0UUAP3elG402igQ4MfWjcQepplGaBj9xGKN3+RTaKAHE0ocgUzNAoC48Ow7ml8xh0JpuaOKAHiRx/EaVZZOu8j8ajooAlE8o6SMPxoE02P9a/5moqM4pATC4m7yMfxNIZ5v+ejY/3jUeaKYEnnSf8APR/zNKLiYZ/evz/tGo6Tk0gJ/tVx2mkH0Y0ovLof8vEv/fZqvRmgC0L67x/x8y/99n/Gl+33g6XU3/fw1UzS5oGWv7QvD/y9TH/gZoGo3nP+kzf9/D/jVbNJQItf2je4/wCPqf8A7+GlGp3ve7n/AO/hqpmigC2dTvOf9Ln/AO/hoGp3vP8Apc//AH8NU80tAFv+074cfa5/+/hpf7Tvf+fuf/vs1T6jik5FAF0apfD/AJe5/wDvs0p1a/HS8m/77NUaDTAv/wBsagOl5L/31Tv7c1If8vch+prNNAGOtIDTGual/wA/cn6Uo8Qamv8Ay9E/VV/wrMB9KSgDW/4SLUwP+Pnn/cX/AAp3/CS6nn/Xr+KD/CseigDZHiTUgeZVP1QU8eJ9RHG6Mj/crE5FBzimBujxVqA6iE/8A/8Ar04eLNQx9y3/AO+T/jXP80uetAHQDxdfj/lnb/8AfJ/xpw8X3+f9Tb/98n/GucycUoagDoh4wv8A/njb/kf8aX/hL7//AJ5W/wD3yf8AGudzmgGi47HRDxff/wDPK3/75P8AjR/wl9//AM87f/vk/wCNc7k+lJnmi4joz4w1DtFb/wDfJ/xpB4w1H/nnb/ip/wAa54E96TNFwOh/4TDUv7sH/fB/xpP+Ev1I9of++P8A69c+BS96LgdB/wAJbqXT9z/3x/8AXoPi7UumIf8Avj/69c/k9qWi4G8fFmpf9Mf++P8A69A8W6kD92D/AL4P+NYPOaM0XA6EeL9Q/uwf98H/ABo/4S2//uQf98n/ABrnsUUXA6L/AIS6+xzFAfwP+NOHi66/it4fwz/jXOZzQPrRcDp08YS/xWifg5/wqX/hMun+hf8AkT/61cpycc0hzRcDrh4xT/nzb/v5/wDWpy+MLfo1rID7MDXH4NJRcLHar4ws+9vOPy/xqVfF+nnqlwP+Aj/GuHGaTJFFwsd4PFumk8+cPqn/ANenjxVpef8AWuPqhrgAaBmi4rHoq+J9J/5+T/3w3+FO/wCEk0k/8vY/75P+Fec/NSc0XCx6SPEOlHpeJ+IP+FSLrumMcC9h/FsV5nSdaYWPUV1fTz0vbf8A7+CnjUrLtdwH/toK8rJIoPvRoFj1f7faHpdQ/wDfwU9bu3bpcRH6OK8kGe1KDRoFj1wTwnpKh/4EKd5iY++uPrXkWSOhI/GgyP2dvzo0Cx68JEx94fnTt6+o/OvIBJIOkjD8aUTTL0lcD/eNGgWPX9w9aTOehryL7TOOk8g+jmnrfXQ+7dTD/gZoCx60DSivJxqV6o+W7nH/AAM0o1fUR/y+zf8AfZoCx60KQ15R/bOpf8/03/fdKNb1P/n+m/76o0Cx6sDSg815T/bmp5H+nTfUtT/7f1Uf8v0350BY9VFOzXlI8R6sOl9Jj04o/wCEi1cf8v8AJ+lAWPVqUcmvKB4i1fn/AE6X9KP+Eh1U9L+YfjRoFj1oU4ELyTgV5D/b2qHrfz/99VG+qX8ow97Oc8YMhoug5S74rmV/EF4VYMN+Mj6CsfcO9KcnOeT600DFS3cpBnnHakLAilJ74o49KQyHNFJRVEC9qKKKACkooNAAaKB0pKAFopKKACijNAoAKKKSgB1JmkooAXNFGaKACijNJQAtFFITQAtFJRQAtFJRQAtFFLQAYo6UUUALRSUUALRSZozQA7rRTQaUGkAtHWjNGaBhRRRmgANHajNHWgABGKWkFFAC0UUhoAXNBNHakFABRRmigBRQaSkoAWjNGaQmgB3ajNNozQAo4ozSUUwFzRRikpALQM0lFMBSaBzSUUgFNHakFFMBaM0h5oxQAuaM5pOlLQAoPalBpp9qQcUgHbqM0lAoAdmjNNNL2oAXNFIKDzQAuaKSgUALn0FA560lLQAuaUnNNooAUmjNIaTNADiaKbmjOaAHdaM03PHAoz+dADt3vRmkopgOzSZxSUUgFzSZyKPrSUAO96M02igB2aSm0DPegB2cdKM0lJQA4DnnpQDgmm5NFMBTS0yloAWlBpgpaQDs0U2igBwo/DpSA0BiDTAUN360ZzSD2oBpALShvSkLHNITQA/digt60zNHOaAHdetHakHvQc4oAZSZpaQ0xBRmijigAoopM0AFFFFABRRRQAlFGaKACikpaACikooELSd6WigYUUUUAFIaWigAooooAOtFA6UUAHNKKSjtQAvaikFLTAKUUlFIBaKKKAEpRSUtAAKDRRQAtHSkpaACjNFA4oAKWkpaAEpaQ0UAFAoooAKWkooAOlFHSjNABSZpQaM0AJRRQTQAtJmijNABS0lJQAtGaKSgBaKKKADOKAaTrRQA7NGaTNFAC5ozSUZoAWkoooABTs02igBSaBxR2pM0AOoz6U2loGLz60uabmgUCHUnWikoAdmk3UUUALRSZooAOtJnFLRigAzQaSloAATS02lzQAtO4IGPxzTKAeMUAKTSUmaO9AC0UmeaO9ACmlFNzRQAp780Z7U2loAXjNITzSUtABRmkooAdmkopKAFpc02jNADhRmkHejvQAuSKM0lFADsmjOabRQAtLSCigBQaWkzzRQMtjbjtS8egrPP1o9KLCuXtqf3R+VIY4zgbRVEsc9aUO3940AXfKi/u00wx+maq+Y4/iNHnP8A3qALJij9MfjR5EZHv9arGV89aBM4oET/AGeM9zQbdOzGofPf1FHntntQMkNqM/fpfso7PURnY9qPPPORQBL9l/2v0pv2ZuzZpvnn0o+0HsMetAhfs7+oo+ztnqKPP/Cjz6AE8hqTympTMCOc0GUUAM2GjFO300t70DEoxS7hRuFACUUZFGaADNJmiigBaWm0CgB3BopvSigB1LTM0UAPpajzQCaAJKTtTCSRRz60APzRTATRk0AP7UCmZNAJoAkzRnNRkmgE0ASd6M0zJo3UAPozTN1GTQA+imbjRk0APopu40ZNADqSk3GjdQAtLTd3FJmgB1FJnIozQAtFJmg9KACiijNABS0lFABRRQaACig0UAFFGOM0UAFFJS5oAWkozRmgBaKQmjNAC0UnajNAC0tNNG6gB1FM3UuaAHUU3NLnFAC0UmaM0ALS0zNLmgBxpKTdQKAClpCaKAFopKMjvQAuaKTNJQAtAoJ4oBoAU0lGaKAFwSCR2oGQPekzRQAD3paSigAooyKBQAUdKKM0ALSUUUABoopaACjFLmkzzQApGKOKSloAKSj1oBoAWjtSUooAOlFFFAEdFJRTELRSZxRmgAoozRQAUZpDRQAvakopRQAlFKfakoAKKKKADNBoooAKSlooAKKKKAEopaSgBaDRRQAUlLSUALzRmjtRQAlLSUtACUUUUALRSUUAFLSUUALmjJpKKAFzRmkooAXNG6kooAXNG6kooAXdS5PQ02igB9HSkzS0AFGaKKACk4paTHNABkUUEUlADqDSClpALRSUo5oAKCKXocUoGRQMaBS4p3GM0cnmgBuDSYNPUmlLccUAMxSYNPHBpQcelMCPnFFSHnNMzxQAlGKXrQDSAKKCRilBGM0ANoo3UZoAKMUmaXtQAYoxRmkzQAuKMCj3pR0zQAYFJin7flp2wcYNAEeKNtShQwxnmlEWe/PagRDtzRtxVlIMgjIzTvswY/ewQPSgCptoxVoW6spIfGO1DWvz438ZxwKAuVdvvSgVY+z4YqeOfSg254wf0oGV9ppCuatLblshSDx0pGt2UnkZpiK200bTVhYGfpj6GnfZJOScDHvQFysF554FGPSrS2jsuQyn8aQWrk9vbmgCsUIAPrSYNWRayFiMcj3p7WcqnnH50guU8GlwanaBwwGBnr1oMDjGVxQMr7TSlTVj7NITjbSeS7cgZFAivtNG01ZEEhGNucDJ5pPJc5GOnWgCvg0bTVjyJODt49aUwOM5WgCuFNG01P5D4+63WneRJjOw0AVtpNAXipzE4ONtHlP02mgCDaaXaan8lzxtOfSgwOOqmgCDaaXaTU3lMe1GwjtQBBtpdpqQqVPIxRwOtAyLbSlD0qTcMZpRzQBFtNG0jAqX+IjvRwcUC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CS2.jpg"/>
          <p:cNvPicPr>
            <a:picLocks noChangeAspect="1"/>
          </p:cNvPicPr>
          <p:nvPr/>
        </p:nvPicPr>
        <p:blipFill>
          <a:blip r:embed="rId6" cstate="print">
            <a:clrChange>
              <a:clrFrom>
                <a:srgbClr val="21170E"/>
              </a:clrFrom>
              <a:clrTo>
                <a:srgbClr val="21170E">
                  <a:alpha val="0"/>
                </a:srgbClr>
              </a:clrTo>
            </a:clrChange>
          </a:blip>
          <a:srcRect l="20370" t="11111" r="29259" b="3333"/>
          <a:stretch>
            <a:fillRect/>
          </a:stretch>
        </p:blipFill>
        <p:spPr>
          <a:xfrm rot="21121905">
            <a:off x="2633515" y="2390106"/>
            <a:ext cx="1783278" cy="4038600"/>
          </a:xfrm>
          <a:prstGeom prst="rect">
            <a:avLst/>
          </a:prstGeom>
        </p:spPr>
      </p:pic>
      <p:pic>
        <p:nvPicPr>
          <p:cNvPr id="12" name="Picture 11" descr="NIH-logo.jpg"/>
          <p:cNvPicPr>
            <a:picLocks noChangeAspect="1"/>
          </p:cNvPicPr>
          <p:nvPr/>
        </p:nvPicPr>
        <p:blipFill>
          <a:blip r:embed="rId7" cstate="print"/>
          <a:srcRect l="31000" t="15931" r="29000" b="36751"/>
          <a:stretch>
            <a:fillRect/>
          </a:stretch>
        </p:blipFill>
        <p:spPr>
          <a:xfrm>
            <a:off x="533400" y="5953125"/>
            <a:ext cx="914400" cy="571500"/>
          </a:xfrm>
          <a:prstGeom prst="rect">
            <a:avLst/>
          </a:prstGeom>
        </p:spPr>
      </p:pic>
      <p:pic>
        <p:nvPicPr>
          <p:cNvPr id="79873" name="Picture 1"/>
          <p:cNvPicPr>
            <a:picLocks noChangeAspect="1" noChangeArrowheads="1"/>
          </p:cNvPicPr>
          <p:nvPr/>
        </p:nvPicPr>
        <p:blipFill>
          <a:blip r:embed="rId8" cstate="print"/>
          <a:srcRect l="35139" t="23958" r="34993" b="6250"/>
          <a:stretch>
            <a:fillRect/>
          </a:stretch>
        </p:blipFill>
        <p:spPr bwMode="auto">
          <a:xfrm>
            <a:off x="5029200" y="1143000"/>
            <a:ext cx="3505200" cy="4604871"/>
          </a:xfrm>
          <a:prstGeom prst="rect">
            <a:avLst/>
          </a:prstGeom>
          <a:noFill/>
          <a:ln w="9525">
            <a:noFill/>
            <a:miter lim="800000"/>
            <a:headEnd/>
            <a:tailEnd/>
          </a:ln>
        </p:spPr>
      </p:pic>
      <p:sp>
        <p:nvSpPr>
          <p:cNvPr id="13" name="TextBox 12"/>
          <p:cNvSpPr txBox="1"/>
          <p:nvPr/>
        </p:nvSpPr>
        <p:spPr>
          <a:xfrm>
            <a:off x="5334000" y="5715000"/>
            <a:ext cx="3276600" cy="381000"/>
          </a:xfrm>
          <a:prstGeom prst="rect">
            <a:avLst/>
          </a:prstGeom>
          <a:noFill/>
        </p:spPr>
        <p:txBody>
          <a:bodyPr wrap="square" rtlCol="0">
            <a:spAutoFit/>
          </a:bodyPr>
          <a:lstStyle/>
          <a:p>
            <a:pPr algn="ctr"/>
            <a:r>
              <a:rPr lang="en-US" b="1" dirty="0"/>
              <a:t>Sample from HHS website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0" dirty="0">
                <a:solidFill>
                  <a:schemeClr val="tx1"/>
                </a:solidFill>
                <a:effectLst/>
                <a:latin typeface="Arial Rounded MT Bold" pitchFamily="34" charset="0"/>
              </a:rPr>
              <a:t>Customize the Document</a:t>
            </a:r>
          </a:p>
        </p:txBody>
      </p:sp>
      <p:sp>
        <p:nvSpPr>
          <p:cNvPr id="15365" name="TextBox 4"/>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5366"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53252" name="AutoShape 4" descr="Image result for cyber secur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sp>
        <p:nvSpPr>
          <p:cNvPr id="10" name="TextBox 9"/>
          <p:cNvSpPr txBox="1"/>
          <p:nvPr/>
        </p:nvSpPr>
        <p:spPr>
          <a:xfrm>
            <a:off x="685800" y="2133600"/>
            <a:ext cx="7924800" cy="3139321"/>
          </a:xfrm>
          <a:prstGeom prst="rect">
            <a:avLst/>
          </a:prstGeom>
          <a:noFill/>
        </p:spPr>
        <p:txBody>
          <a:bodyPr wrap="square" rtlCol="0">
            <a:spAutoFit/>
          </a:bodyPr>
          <a:lstStyle/>
          <a:p>
            <a:pPr marL="288925" indent="-288925">
              <a:buFont typeface="Arial" pitchFamily="34" charset="0"/>
              <a:buChar char="•"/>
            </a:pPr>
            <a:r>
              <a:rPr lang="en-US" dirty="0"/>
              <a:t>Clinical Center (CC)</a:t>
            </a:r>
          </a:p>
          <a:p>
            <a:pPr marL="288925" indent="-288925">
              <a:buFont typeface="Arial" pitchFamily="34" charset="0"/>
              <a:buChar char="•"/>
            </a:pPr>
            <a:r>
              <a:rPr lang="en-US" dirty="0"/>
              <a:t>National Cancer Institute (NCI)</a:t>
            </a:r>
          </a:p>
          <a:p>
            <a:pPr marL="288925" indent="-288925">
              <a:buFont typeface="Arial" pitchFamily="34" charset="0"/>
              <a:buChar char="•"/>
            </a:pPr>
            <a:r>
              <a:rPr lang="en-US" dirty="0"/>
              <a:t>National Heart, Lung, And Blood Institute (NHLBI)</a:t>
            </a:r>
          </a:p>
          <a:p>
            <a:pPr marL="288925" indent="-288925">
              <a:buFont typeface="Arial" pitchFamily="34" charset="0"/>
              <a:buChar char="•"/>
            </a:pPr>
            <a:r>
              <a:rPr lang="en-US" dirty="0"/>
              <a:t>National Institute Of Allergy And Infectious Diseases (NIAID)</a:t>
            </a:r>
          </a:p>
          <a:p>
            <a:pPr marL="288925" indent="-288925">
              <a:buFont typeface="Arial" pitchFamily="34" charset="0"/>
              <a:buChar char="•"/>
            </a:pPr>
            <a:r>
              <a:rPr lang="en-US" dirty="0"/>
              <a:t>National Institute Of Child Health And Human Development (NICHD)</a:t>
            </a:r>
          </a:p>
          <a:p>
            <a:pPr marL="288925" indent="-288925">
              <a:buFont typeface="Arial" pitchFamily="34" charset="0"/>
              <a:buChar char="•"/>
            </a:pPr>
            <a:r>
              <a:rPr lang="en-US" dirty="0"/>
              <a:t>National Institute On Drug Abuse (NIDA)</a:t>
            </a:r>
          </a:p>
          <a:p>
            <a:pPr marL="288925" indent="-288925">
              <a:buFont typeface="Arial" pitchFamily="34" charset="0"/>
              <a:buChar char="•"/>
            </a:pPr>
            <a:r>
              <a:rPr lang="en-US" dirty="0"/>
              <a:t>National Institute Of Environmental Health Sciences (NIEHS)</a:t>
            </a:r>
          </a:p>
          <a:p>
            <a:pPr marL="288925" indent="-288925">
              <a:buFont typeface="Arial" pitchFamily="34" charset="0"/>
              <a:buChar char="•"/>
            </a:pPr>
            <a:r>
              <a:rPr lang="en-US" dirty="0"/>
              <a:t>National Library Of Medicine (NLM)</a:t>
            </a:r>
          </a:p>
          <a:p>
            <a:pPr marL="288925" indent="-288925">
              <a:buFont typeface="Arial" pitchFamily="34" charset="0"/>
              <a:buChar char="•"/>
            </a:pPr>
            <a:r>
              <a:rPr lang="en-US" dirty="0"/>
              <a:t>Office Of Logistics And Acquisition Operation (OLAO)</a:t>
            </a:r>
          </a:p>
          <a:p>
            <a:pPr marL="288925" indent="-288925">
              <a:buFont typeface="Arial" pitchFamily="34" charset="0"/>
              <a:buChar char="•"/>
            </a:pPr>
            <a:r>
              <a:rPr lang="en-US" dirty="0"/>
              <a:t>Office Of Research Facilities Development &amp; Operations (ORF)</a:t>
            </a:r>
          </a:p>
          <a:p>
            <a:endParaRPr lang="en-US" dirty="0"/>
          </a:p>
        </p:txBody>
      </p:sp>
      <p:sp>
        <p:nvSpPr>
          <p:cNvPr id="11" name="TextBox 10"/>
          <p:cNvSpPr txBox="1"/>
          <p:nvPr/>
        </p:nvSpPr>
        <p:spPr>
          <a:xfrm>
            <a:off x="0" y="1143000"/>
            <a:ext cx="6934200" cy="523220"/>
          </a:xfrm>
          <a:prstGeom prst="rect">
            <a:avLst/>
          </a:prstGeom>
          <a:noFill/>
        </p:spPr>
        <p:txBody>
          <a:bodyPr wrap="square" rtlCol="0">
            <a:spAutoFit/>
          </a:bodyPr>
          <a:lstStyle/>
          <a:p>
            <a:pPr algn="r"/>
            <a:r>
              <a:rPr lang="en-US" sz="2800" dirty="0"/>
              <a:t>For the Specific NIH Center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839200" cy="990600"/>
          </a:xfrm>
        </p:spPr>
        <p:txBody>
          <a:bodyPr/>
          <a:lstStyle/>
          <a:p>
            <a:pPr eaLnBrk="1" hangingPunct="1"/>
            <a:r>
              <a:rPr lang="en-US" b="0" dirty="0">
                <a:solidFill>
                  <a:schemeClr val="tx1"/>
                </a:solidFill>
                <a:effectLst/>
                <a:latin typeface="Arial Rounded MT Bold" pitchFamily="34" charset="0"/>
              </a:rPr>
              <a:t>Capability Statement Tips</a:t>
            </a:r>
          </a:p>
        </p:txBody>
      </p:sp>
      <p:sp>
        <p:nvSpPr>
          <p:cNvPr id="12291" name="TextBox 3"/>
          <p:cNvSpPr txBox="1">
            <a:spLocks noChangeArrowheads="1"/>
          </p:cNvSpPr>
          <p:nvPr/>
        </p:nvSpPr>
        <p:spPr bwMode="auto">
          <a:xfrm>
            <a:off x="4800600" y="6172200"/>
            <a:ext cx="3276600" cy="304800"/>
          </a:xfrm>
          <a:prstGeom prst="rect">
            <a:avLst/>
          </a:prstGeom>
          <a:noFill/>
          <a:ln w="9525">
            <a:noFill/>
            <a:miter lim="800000"/>
            <a:headEnd/>
            <a:tailEnd/>
          </a:ln>
        </p:spPr>
        <p:txBody>
          <a:bodyPr>
            <a:spAutoFit/>
          </a:bodyPr>
          <a:lstStyle/>
          <a:p>
            <a:pPr algn="r"/>
            <a:r>
              <a:rPr lang="en-US" sz="1400" dirty="0">
                <a:latin typeface="Tw Cen MT" pitchFamily="34" charset="0"/>
              </a:rPr>
              <a:t>© 2019 Phenomenal Management Partners </a:t>
            </a:r>
          </a:p>
        </p:txBody>
      </p:sp>
      <p:pic>
        <p:nvPicPr>
          <p:cNvPr id="12292" name="Content Placeholder 4" descr="favicon-pmp.png"/>
          <p:cNvPicPr>
            <a:picLocks noChangeAspect="1"/>
          </p:cNvPicPr>
          <p:nvPr/>
        </p:nvPicPr>
        <p:blipFill>
          <a:blip r:embed="rId3" cstate="print"/>
          <a:srcRect/>
          <a:stretch>
            <a:fillRect/>
          </a:stretch>
        </p:blipFill>
        <p:spPr bwMode="auto">
          <a:xfrm>
            <a:off x="8077200" y="6019800"/>
            <a:ext cx="644525" cy="484188"/>
          </a:xfrm>
          <a:prstGeom prst="rect">
            <a:avLst/>
          </a:prstGeom>
          <a:noFill/>
          <a:ln w="9525">
            <a:noFill/>
            <a:miter lim="800000"/>
            <a:headEnd/>
            <a:tailEnd/>
          </a:ln>
        </p:spPr>
      </p:pic>
      <p:sp>
        <p:nvSpPr>
          <p:cNvPr id="5" name="TextBox 4"/>
          <p:cNvSpPr txBox="1"/>
          <p:nvPr/>
        </p:nvSpPr>
        <p:spPr>
          <a:xfrm>
            <a:off x="914400" y="1655088"/>
            <a:ext cx="7467600" cy="4555093"/>
          </a:xfrm>
          <a:prstGeom prst="rect">
            <a:avLst/>
          </a:prstGeom>
          <a:noFill/>
        </p:spPr>
        <p:txBody>
          <a:bodyPr wrap="square" rtlCol="0">
            <a:spAutoFit/>
          </a:bodyPr>
          <a:lstStyle/>
          <a:p>
            <a:pPr marL="457200" indent="-457200">
              <a:buFont typeface="Arial" pitchFamily="34" charset="0"/>
              <a:buChar char="•"/>
            </a:pPr>
            <a:r>
              <a:rPr lang="en-US" sz="3600" dirty="0"/>
              <a:t>Always keep your Capability Statement current.</a:t>
            </a:r>
          </a:p>
          <a:p>
            <a:pPr marL="457200" indent="-457200"/>
            <a:endParaRPr lang="en-US" sz="500" dirty="0"/>
          </a:p>
          <a:p>
            <a:pPr marL="457200" indent="-457200"/>
            <a:endParaRPr lang="en-US" sz="500" dirty="0"/>
          </a:p>
          <a:p>
            <a:pPr marL="457200" indent="-457200">
              <a:buFont typeface="Arial" pitchFamily="34" charset="0"/>
              <a:buChar char="•"/>
            </a:pPr>
            <a:r>
              <a:rPr lang="en-US" sz="3600" dirty="0"/>
              <a:t> Capability Statements must be tailored to your audience.</a:t>
            </a:r>
          </a:p>
          <a:p>
            <a:pPr marL="457200" indent="-457200"/>
            <a:endParaRPr lang="en-US" sz="500" dirty="0"/>
          </a:p>
          <a:p>
            <a:pPr marL="457200" indent="-457200"/>
            <a:endParaRPr lang="en-US" sz="500" dirty="0"/>
          </a:p>
          <a:p>
            <a:pPr marL="457200" indent="-457200">
              <a:buFont typeface="Arial" pitchFamily="34" charset="0"/>
              <a:buChar char="•"/>
            </a:pPr>
            <a:r>
              <a:rPr lang="en-US" sz="3600" dirty="0"/>
              <a:t>Be very brief, but highlight your value proposition.</a:t>
            </a:r>
          </a:p>
          <a:p>
            <a:endParaRPr lang="en-US" dirty="0"/>
          </a:p>
          <a:p>
            <a:endParaRPr lang="en-US" dirty="0"/>
          </a:p>
          <a:p>
            <a:endParaRPr lang="en-US" dirty="0"/>
          </a:p>
        </p:txBody>
      </p:sp>
      <p:pic>
        <p:nvPicPr>
          <p:cNvPr id="6" name="Picture 5" descr="NIH-logo.jpg"/>
          <p:cNvPicPr>
            <a:picLocks noChangeAspect="1"/>
          </p:cNvPicPr>
          <p:nvPr/>
        </p:nvPicPr>
        <p:blipFill>
          <a:blip r:embed="rId4" cstate="print"/>
          <a:srcRect l="31000" t="15931" r="29000" b="36751"/>
          <a:stretch>
            <a:fillRect/>
          </a:stretch>
        </p:blipFill>
        <p:spPr>
          <a:xfrm>
            <a:off x="533400" y="5953125"/>
            <a:ext cx="914400" cy="571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0" y="3276600"/>
            <a:ext cx="9144000" cy="1371600"/>
          </a:xfrm>
        </p:spPr>
        <p:txBody>
          <a:bodyPr>
            <a:normAutofit fontScale="90000"/>
          </a:bodyPr>
          <a:lstStyle/>
          <a:p>
            <a:pPr algn="ctr" eaLnBrk="1" hangingPunct="1"/>
            <a:r>
              <a:rPr lang="en-US" sz="8800" b="0" cap="none" dirty="0">
                <a:effectLst/>
                <a:latin typeface="Arial Rounded MT Bold" pitchFamily="34" charset="0"/>
              </a:rPr>
              <a:t>Questions?</a:t>
            </a:r>
          </a:p>
        </p:txBody>
      </p:sp>
      <p:sp>
        <p:nvSpPr>
          <p:cNvPr id="5" name="Subtitle 4"/>
          <p:cNvSpPr>
            <a:spLocks noGrp="1"/>
          </p:cNvSpPr>
          <p:nvPr>
            <p:ph type="subTitle" idx="1"/>
          </p:nvPr>
        </p:nvSpPr>
        <p:spPr>
          <a:xfrm>
            <a:off x="0" y="6033248"/>
            <a:ext cx="9144000" cy="914399"/>
          </a:xfrm>
          <a:solidFill>
            <a:srgbClr val="5D0907"/>
          </a:solidFill>
        </p:spPr>
        <p:txBody>
          <a:bodyPr>
            <a:normAutofit/>
          </a:bodyPr>
          <a:lstStyle/>
          <a:p>
            <a:pPr algn="ctr"/>
            <a:endParaRPr lang="en-US" sz="1000" dirty="0">
              <a:solidFill>
                <a:schemeClr val="bg1"/>
              </a:solidFill>
            </a:endParaRPr>
          </a:p>
          <a:p>
            <a:pPr algn="ctr"/>
            <a:r>
              <a:rPr lang="en-US" dirty="0">
                <a:solidFill>
                  <a:schemeClr val="bg1"/>
                </a:solidFill>
              </a:rPr>
              <a:t>Send them to: </a:t>
            </a:r>
            <a:r>
              <a:rPr lang="de-DE" dirty="0">
                <a:solidFill>
                  <a:schemeClr val="bg1"/>
                </a:solidFill>
              </a:rPr>
              <a:t>NIHSmallBusiness@mail.nih.gov</a:t>
            </a:r>
            <a:endParaRPr lang="en-US" dirty="0">
              <a:solidFill>
                <a:schemeClr val="bg1"/>
              </a:solidFill>
            </a:endParaRPr>
          </a:p>
        </p:txBody>
      </p:sp>
      <p:pic>
        <p:nvPicPr>
          <p:cNvPr id="6" name="Picture 4" descr="Image result for national institutes of health&quot;"/>
          <p:cNvPicPr>
            <a:picLocks noChangeAspect="1" noChangeArrowheads="1"/>
          </p:cNvPicPr>
          <p:nvPr/>
        </p:nvPicPr>
        <p:blipFill>
          <a:blip r:embed="rId3" cstate="print"/>
          <a:srcRect r="1000" b="67000"/>
          <a:stretch>
            <a:fillRect/>
          </a:stretch>
        </p:blipFill>
        <p:spPr bwMode="auto">
          <a:xfrm>
            <a:off x="0" y="0"/>
            <a:ext cx="9144000" cy="304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5791200" cy="838200"/>
          </a:xfrm>
        </p:spPr>
        <p:txBody>
          <a:bodyPr/>
          <a:lstStyle/>
          <a:p>
            <a:pPr>
              <a:defRPr/>
            </a:pPr>
            <a:r>
              <a:rPr lang="en-US" dirty="0"/>
              <a:t>NIH Mission</a:t>
            </a:r>
          </a:p>
        </p:txBody>
      </p:sp>
      <p:sp>
        <p:nvSpPr>
          <p:cNvPr id="7171" name="Content Placeholder 2"/>
          <p:cNvSpPr>
            <a:spLocks noGrp="1"/>
          </p:cNvSpPr>
          <p:nvPr>
            <p:ph idx="1"/>
          </p:nvPr>
        </p:nvSpPr>
        <p:spPr/>
        <p:txBody>
          <a:bodyPr/>
          <a:lstStyle/>
          <a:p>
            <a:pPr>
              <a:buClr>
                <a:srgbClr val="800080"/>
              </a:buClr>
            </a:pPr>
            <a:r>
              <a:rPr lang="en-US" altLang="en-US" sz="2400" dirty="0"/>
              <a:t>The world’s foremost center for biomedical and behavioral science research, and the foundation that supports U.S. efforts to fight disease</a:t>
            </a:r>
          </a:p>
          <a:p>
            <a:pPr>
              <a:buClr>
                <a:srgbClr val="800080"/>
              </a:buClr>
            </a:pPr>
            <a:endParaRPr lang="en-US" altLang="en-US" sz="2400" dirty="0"/>
          </a:p>
          <a:p>
            <a:pPr>
              <a:buClr>
                <a:srgbClr val="800080"/>
              </a:buClr>
            </a:pPr>
            <a:r>
              <a:rPr lang="en-US" altLang="en-US" sz="2400" dirty="0"/>
              <a:t>The NIH mission is to discover knowledge that will lead to better health for everyone</a:t>
            </a:r>
          </a:p>
          <a:p>
            <a:pPr>
              <a:buClr>
                <a:srgbClr val="800080"/>
              </a:buClr>
            </a:pPr>
            <a:endParaRPr lang="en-US" altLang="en-US" sz="2400" dirty="0"/>
          </a:p>
          <a:p>
            <a:pPr>
              <a:buClr>
                <a:srgbClr val="800080"/>
              </a:buClr>
            </a:pPr>
            <a:r>
              <a:rPr lang="en-US" altLang="en-US" sz="2400" dirty="0"/>
              <a:t>NIH FY 2019 Budget: $39.2+ Billion</a:t>
            </a:r>
          </a:p>
        </p:txBody>
      </p:sp>
      <p:sp>
        <p:nvSpPr>
          <p:cNvPr id="717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ACD"/>
              </a:buClr>
              <a:buSzPct val="110000"/>
              <a:buFont typeface="Wingdings" pitchFamily="2" charset="2"/>
              <a:buChar char="Ø"/>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D121583F-C2BB-4502-8610-97B356C9FFBC}" type="slidenum">
              <a:rPr kumimoji="0" lang="en-US" altLang="en-US" sz="14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l" defTabSz="914400" rtl="0" eaLnBrk="0" fontAlgn="auto" latinLnBrk="0" hangingPunct="0">
                <a:lnSpc>
                  <a:spcPct val="100000"/>
                </a:lnSpc>
                <a:spcBef>
                  <a:spcPct val="0"/>
                </a:spcBef>
                <a:spcAft>
                  <a:spcPts val="0"/>
                </a:spcAft>
                <a:buClrTx/>
                <a:buSzTx/>
                <a:buFontTx/>
                <a:buNone/>
                <a:tabLst/>
                <a:defRPr/>
              </a:pPr>
              <a:t>4</a:t>
            </a:fld>
            <a:endParaRPr kumimoji="0" lang="en-US" alt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60425"/>
            <a:ext cx="6248400" cy="1143000"/>
          </a:xfrm>
        </p:spPr>
        <p:txBody>
          <a:bodyPr/>
          <a:lstStyle/>
          <a:p>
            <a:pPr>
              <a:defRPr/>
            </a:pPr>
            <a:r>
              <a:rPr lang="en-US" sz="3000" dirty="0"/>
              <a:t>Institute and Centers (IC’s) and Offices of Acquisition (OA)</a:t>
            </a:r>
          </a:p>
        </p:txBody>
      </p:sp>
      <p:sp>
        <p:nvSpPr>
          <p:cNvPr id="3" name="Content Placeholder 2"/>
          <p:cNvSpPr>
            <a:spLocks noGrp="1"/>
          </p:cNvSpPr>
          <p:nvPr>
            <p:ph idx="1"/>
          </p:nvPr>
        </p:nvSpPr>
        <p:spPr>
          <a:xfrm>
            <a:off x="685800" y="2133600"/>
            <a:ext cx="7772400" cy="3962400"/>
          </a:xfrm>
        </p:spPr>
        <p:txBody>
          <a:bodyPr/>
          <a:lstStyle/>
          <a:p>
            <a:pPr>
              <a:buClr>
                <a:srgbClr val="800080"/>
              </a:buClr>
              <a:defRPr/>
            </a:pPr>
            <a:r>
              <a:rPr lang="en-US" sz="2400" dirty="0"/>
              <a:t>27 separate Institutes and Centers</a:t>
            </a:r>
          </a:p>
          <a:p>
            <a:pPr>
              <a:buClr>
                <a:srgbClr val="800080"/>
              </a:buClr>
              <a:defRPr/>
            </a:pPr>
            <a:endParaRPr lang="en-US" sz="2400" dirty="0"/>
          </a:p>
          <a:p>
            <a:pPr>
              <a:buClr>
                <a:srgbClr val="800080"/>
              </a:buClr>
              <a:defRPr/>
            </a:pPr>
            <a:r>
              <a:rPr lang="en-US" sz="2400" dirty="0"/>
              <a:t>10 separate Offices of Acquisitions (OA) support the IC’s by performing negotiated contracting and simplified acquisitions</a:t>
            </a:r>
          </a:p>
          <a:p>
            <a:pPr>
              <a:buClr>
                <a:srgbClr val="800080"/>
              </a:buClr>
              <a:defRPr/>
            </a:pPr>
            <a:endParaRPr lang="en-US" sz="2400" dirty="0"/>
          </a:p>
          <a:p>
            <a:pPr>
              <a:buClr>
                <a:srgbClr val="800080"/>
              </a:buClr>
              <a:defRPr/>
            </a:pPr>
            <a:r>
              <a:rPr lang="en-US" sz="2400" dirty="0"/>
              <a:t> </a:t>
            </a:r>
            <a:r>
              <a:rPr lang="en-US" sz="2000" dirty="0">
                <a:hlinkClick r:id="rId2"/>
              </a:rPr>
              <a:t>https://oamp.od.nih.gov/acquisition-offices</a:t>
            </a:r>
            <a:endParaRPr lang="en-US" sz="2000" dirty="0"/>
          </a:p>
          <a:p>
            <a:pPr marL="0" indent="0">
              <a:buClr>
                <a:srgbClr val="800080"/>
              </a:buClr>
              <a:buNone/>
              <a:defRPr/>
            </a:pPr>
            <a:endParaRPr lang="en-US" dirty="0"/>
          </a:p>
        </p:txBody>
      </p:sp>
      <p:sp>
        <p:nvSpPr>
          <p:cNvPr id="819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ACD"/>
              </a:buClr>
              <a:buSzPct val="110000"/>
              <a:buFont typeface="Wingdings" pitchFamily="2" charset="2"/>
              <a:buChar char="Ø"/>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7DBAAA6F-1105-4C81-A8F9-D45D69C87B68}" type="slidenum">
              <a:rPr kumimoji="0" lang="en-US" altLang="en-US" sz="14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l" defTabSz="914400" rtl="0" eaLnBrk="0" fontAlgn="auto" latinLnBrk="0" hangingPunct="0">
                <a:lnSpc>
                  <a:spcPct val="100000"/>
                </a:lnSpc>
                <a:spcBef>
                  <a:spcPct val="0"/>
                </a:spcBef>
                <a:spcAft>
                  <a:spcPts val="0"/>
                </a:spcAft>
                <a:buClrTx/>
                <a:buSzTx/>
                <a:buFontTx/>
                <a:buNone/>
                <a:tabLst/>
                <a:defRPr/>
              </a:pPr>
              <a:t>5</a:t>
            </a:fld>
            <a:endParaRPr kumimoji="0" lang="en-US" alt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noChangeAspect="1"/>
          </p:cNvGraphicFramePr>
          <p:nvPr>
            <p:ph idx="1"/>
          </p:nvPr>
        </p:nvGraphicFramePr>
        <p:xfrm>
          <a:off x="1295400" y="1339850"/>
          <a:ext cx="6852561" cy="5029200"/>
        </p:xfrm>
        <a:graphic>
          <a:graphicData uri="http://schemas.openxmlformats.org/presentationml/2006/ole">
            <mc:AlternateContent xmlns:mc="http://schemas.openxmlformats.org/markup-compatibility/2006">
              <mc:Choice xmlns:v="urn:schemas-microsoft-com:vml" Requires="v">
                <p:oleObj spid="_x0000_s1031" name="Visio" r:id="rId3" imgW="9572549" imgH="6543751" progId="">
                  <p:embed/>
                </p:oleObj>
              </mc:Choice>
              <mc:Fallback>
                <p:oleObj name="Visio" r:id="rId3" imgW="9572549" imgH="6543751" progId="">
                  <p:embed/>
                  <p:pic>
                    <p:nvPicPr>
                      <p:cNvPr id="7" name="Content Placeholder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39850"/>
                        <a:ext cx="6852561" cy="5029200"/>
                      </a:xfrm>
                      <a:prstGeom prst="rect">
                        <a:avLst/>
                      </a:prstGeom>
                      <a:noFill/>
                      <a:ln>
                        <a:noFill/>
                      </a:ln>
                    </p:spPr>
                  </p:pic>
                </p:oleObj>
              </mc:Fallback>
            </mc:AlternateContent>
          </a:graphicData>
        </a:graphic>
      </p:graphicFrame>
      <p:sp>
        <p:nvSpPr>
          <p:cNvPr id="2" name="Title 1"/>
          <p:cNvSpPr>
            <a:spLocks noGrp="1"/>
          </p:cNvSpPr>
          <p:nvPr>
            <p:ph type="title"/>
          </p:nvPr>
        </p:nvSpPr>
        <p:spPr>
          <a:xfrm>
            <a:off x="1910623" y="606425"/>
            <a:ext cx="5791200" cy="762000"/>
          </a:xfrm>
        </p:spPr>
        <p:txBody>
          <a:bodyPr/>
          <a:lstStyle/>
          <a:p>
            <a:pPr>
              <a:defRPr/>
            </a:pPr>
            <a:r>
              <a:rPr lang="en-US" sz="3200" dirty="0"/>
              <a:t>NIH Institutes and Centers</a:t>
            </a:r>
          </a:p>
        </p:txBody>
      </p:sp>
      <p:sp>
        <p:nvSpPr>
          <p:cNvPr id="92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9ACD"/>
              </a:buClr>
              <a:buSzPct val="110000"/>
              <a:buFont typeface="Wingdings" pitchFamily="2" charset="2"/>
              <a:buChar char="Ø"/>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fld id="{B6F13349-7556-49BD-9B9E-E84F95B85A02}" type="slidenum">
              <a:rPr kumimoji="0" lang="en-US" altLang="en-US" sz="14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l" defTabSz="914400" rtl="0" eaLnBrk="0" fontAlgn="auto" latinLnBrk="0" hangingPunct="0">
                <a:lnSpc>
                  <a:spcPct val="100000"/>
                </a:lnSpc>
                <a:spcBef>
                  <a:spcPct val="0"/>
                </a:spcBef>
                <a:spcAft>
                  <a:spcPts val="0"/>
                </a:spcAft>
                <a:buClrTx/>
                <a:buSzTx/>
                <a:buFontTx/>
                <a:buNone/>
                <a:tabLst/>
                <a:defRPr/>
              </a:pPr>
              <a:t>6</a:t>
            </a:fld>
            <a:endParaRPr kumimoji="0" lang="en-US" alt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3200400"/>
            <a:ext cx="773246" cy="76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888811" y="3481853"/>
            <a:ext cx="2036597" cy="1016387"/>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Institute of Environmental Health Sciences </a:t>
            </a:r>
            <a:r>
              <a:rPr kumimoji="0" lang="en-US" sz="900" b="0" i="0" u="none" strike="noStrike" kern="1200" cap="none" spc="0" normalizeH="0" baseline="0" noProof="0" dirty="0">
                <a:ln>
                  <a:noFill/>
                </a:ln>
                <a:solidFill>
                  <a:prstClr val="black"/>
                </a:solidFill>
                <a:effectLst/>
                <a:uLnTx/>
                <a:uFillTx/>
                <a:latin typeface="Sitka Banner"/>
                <a:ea typeface="+mn-ea"/>
                <a:cs typeface="+mn-cs"/>
              </a:rPr>
              <a:t>(NIEHS)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$89M &amp; Non-R&amp;D $62M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$151M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Charles Conrad / Melissa Gentry</a:t>
            </a:r>
          </a:p>
        </p:txBody>
      </p:sp>
      <p:sp>
        <p:nvSpPr>
          <p:cNvPr id="15" name="Rounded Rectangle 14" descr="Graphic of NIH solar chart.  See slide 2 for 508 accessible version of data" title="Picture"/>
          <p:cNvSpPr/>
          <p:nvPr/>
        </p:nvSpPr>
        <p:spPr>
          <a:xfrm>
            <a:off x="2813339" y="2319829"/>
            <a:ext cx="3686175" cy="2191694"/>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INSTITUTES OF HEALTH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OFFICE OF ACQUISITION &amp; LOGISTICS MANAGEMENT (OALM)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Diane J. Frasier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Head of the Contracting Activity, NIH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$5.528B</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prstClr val="black"/>
                </a:solidFill>
                <a:effectLst/>
                <a:uLnTx/>
                <a:uFillTx/>
                <a:latin typeface="Sitka Banner"/>
                <a:ea typeface="+mn-ea"/>
                <a:cs typeface="+mn-cs"/>
              </a:rPr>
              <a:t>COAC: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R&amp;D Contracts: $1.892B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Non-R&amp;D Contracts: $3.203B</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prstClr val="black"/>
                </a:solidFill>
                <a:effectLst/>
                <a:uLnTx/>
                <a:uFillTx/>
                <a:latin typeface="Sitka Banner"/>
                <a:ea typeface="+mn-ea"/>
                <a:cs typeface="+mn-cs"/>
              </a:rPr>
              <a:t>DELEGATED: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Purchase Card: $253M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Delegated Community: $143M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BPA CALLS: $37M</a:t>
            </a:r>
          </a:p>
        </p:txBody>
      </p:sp>
      <p:sp>
        <p:nvSpPr>
          <p:cNvPr id="17" name="Rounded Rectangle 16"/>
          <p:cNvSpPr/>
          <p:nvPr/>
        </p:nvSpPr>
        <p:spPr>
          <a:xfrm>
            <a:off x="511169" y="4629150"/>
            <a:ext cx="1856876" cy="1241794"/>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Library of Medicine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(NLM, CIT, OD)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$19M &amp; Non-R&amp;D $568M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$587M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Dan Hartinger</a:t>
            </a:r>
          </a:p>
        </p:txBody>
      </p:sp>
      <p:sp>
        <p:nvSpPr>
          <p:cNvPr id="26" name="Rounded Rectangle 25"/>
          <p:cNvSpPr/>
          <p:nvPr/>
        </p:nvSpPr>
        <p:spPr>
          <a:xfrm>
            <a:off x="6865588" y="2373235"/>
            <a:ext cx="2036597" cy="996044"/>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Office of Research Facilities </a:t>
            </a:r>
            <a:r>
              <a:rPr kumimoji="0" lang="en-US" sz="900" b="0" i="0" u="none" strike="noStrike" kern="1200" cap="none" spc="0" normalizeH="0" baseline="0" noProof="0" dirty="0">
                <a:ln>
                  <a:noFill/>
                </a:ln>
                <a:solidFill>
                  <a:prstClr val="black"/>
                </a:solidFill>
                <a:effectLst/>
                <a:uLnTx/>
                <a:uFillTx/>
                <a:latin typeface="Sitka Banner"/>
                <a:ea typeface="+mn-ea"/>
                <a:cs typeface="+mn-cs"/>
              </a:rPr>
              <a:t>(ORF)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All NIH Facilities Related Acquisitions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$18M &amp; Non-R&amp;D $430M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$448M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Kala Shankar</a:t>
            </a:r>
          </a:p>
        </p:txBody>
      </p:sp>
      <p:sp>
        <p:nvSpPr>
          <p:cNvPr id="27" name="Rounded Rectangle 26"/>
          <p:cNvSpPr/>
          <p:nvPr/>
        </p:nvSpPr>
        <p:spPr>
          <a:xfrm>
            <a:off x="3259732" y="4603878"/>
            <a:ext cx="2743201" cy="1367558"/>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Office of Logistics &amp; Acquisition Operations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(OLAO, NINR, NEI, ORS,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NIDCD, NIGMS, OD, NITAAC)</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$16M &amp; Non-R&amp;D $444M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$460M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Acting - Susan Cortes-Shrank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NITAAC: $272M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Bridget Gauer</a:t>
            </a:r>
          </a:p>
        </p:txBody>
      </p:sp>
      <p:sp>
        <p:nvSpPr>
          <p:cNvPr id="28" name="Rounded Rectangle 27"/>
          <p:cNvSpPr/>
          <p:nvPr/>
        </p:nvSpPr>
        <p:spPr>
          <a:xfrm>
            <a:off x="6865588" y="1013068"/>
            <a:ext cx="2036597" cy="1212159"/>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Institute of Allergy &amp; Infectious Diseases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(NIAID, HHS Biodefense)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$514M &amp; Non-R&amp;D $280M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$794M</a:t>
            </a: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Charles Grewe</a:t>
            </a:r>
          </a:p>
        </p:txBody>
      </p:sp>
      <p:sp>
        <p:nvSpPr>
          <p:cNvPr id="29" name="Rounded Rectangle 28"/>
          <p:cNvSpPr/>
          <p:nvPr/>
        </p:nvSpPr>
        <p:spPr>
          <a:xfrm>
            <a:off x="6865588" y="4631828"/>
            <a:ext cx="2036597" cy="1239116"/>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Institute of Child Health and Human Development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 </a:t>
            </a:r>
            <a:r>
              <a:rPr kumimoji="0" lang="en-US" sz="900" b="0" i="0" u="none" strike="noStrike" kern="1200" cap="none" spc="0" normalizeH="0" baseline="0" noProof="0" dirty="0">
                <a:ln>
                  <a:noFill/>
                </a:ln>
                <a:solidFill>
                  <a:prstClr val="black"/>
                </a:solidFill>
                <a:effectLst/>
                <a:uLnTx/>
                <a:uFillTx/>
                <a:latin typeface="Sitka Banner"/>
                <a:ea typeface="+mn-ea"/>
                <a:cs typeface="+mn-cs"/>
              </a:rPr>
              <a:t>(NICHD, NIAAA, FIC, NIDDK, NIMHD)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$81M &amp; Non-R&amp;D $146M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$227M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Olga Acosta</a:t>
            </a:r>
          </a:p>
        </p:txBody>
      </p:sp>
      <p:sp>
        <p:nvSpPr>
          <p:cNvPr id="30" name="Rounded Rectangle 29"/>
          <p:cNvSpPr/>
          <p:nvPr/>
        </p:nvSpPr>
        <p:spPr>
          <a:xfrm>
            <a:off x="511169" y="997482"/>
            <a:ext cx="1856876" cy="1223575"/>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Institute on Drug Abuse </a:t>
            </a:r>
            <a:r>
              <a:rPr kumimoji="0" lang="en-US" sz="900" b="0" i="0" u="none" strike="noStrike" kern="1200" cap="none" spc="0" normalizeH="0" baseline="0" noProof="0" dirty="0">
                <a:ln>
                  <a:noFill/>
                </a:ln>
                <a:solidFill>
                  <a:prstClr val="black"/>
                </a:solidFill>
                <a:effectLst/>
                <a:uLnTx/>
                <a:uFillTx/>
                <a:latin typeface="Sitka Banner"/>
                <a:ea typeface="+mn-ea"/>
                <a:cs typeface="+mn-cs"/>
              </a:rPr>
              <a:t>(NIDA, NIINDS, NIMH, NIA, NCATS)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$151M &amp; Non-R&amp;D $403M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$555M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Christopher Belt</a:t>
            </a:r>
          </a:p>
        </p:txBody>
      </p:sp>
      <p:sp>
        <p:nvSpPr>
          <p:cNvPr id="31" name="Rounded Rectangle 30"/>
          <p:cNvSpPr/>
          <p:nvPr/>
        </p:nvSpPr>
        <p:spPr>
          <a:xfrm>
            <a:off x="3259732" y="997481"/>
            <a:ext cx="2743201" cy="1223576"/>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Heart, Lung, &amp; Blood Institute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(NHLBI, NIAMS, CSR, NIDCR, NIBIB, NHGRI)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$123 &amp; Non-R&amp;D $165M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$289M</a:t>
            </a: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John Taylor</a:t>
            </a:r>
          </a:p>
        </p:txBody>
      </p:sp>
      <p:sp>
        <p:nvSpPr>
          <p:cNvPr id="32" name="Rounded Rectangle 31"/>
          <p:cNvSpPr/>
          <p:nvPr/>
        </p:nvSpPr>
        <p:spPr>
          <a:xfrm>
            <a:off x="511169" y="3517288"/>
            <a:ext cx="1858305" cy="1016387"/>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Clinical Center </a:t>
            </a:r>
            <a:r>
              <a:rPr kumimoji="0" lang="en-US" sz="900" b="0" i="0" u="none" strike="noStrike" kern="1200" cap="none" spc="0" normalizeH="0" baseline="0" noProof="0" dirty="0">
                <a:ln>
                  <a:noFill/>
                </a:ln>
                <a:solidFill>
                  <a:prstClr val="black"/>
                </a:solidFill>
                <a:effectLst/>
                <a:uLnTx/>
                <a:uFillTx/>
                <a:latin typeface="Sitka Banner"/>
                <a:ea typeface="+mn-ea"/>
                <a:cs typeface="+mn-cs"/>
              </a:rPr>
              <a:t>(CC)</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$.351M &amp; Non-R&amp;D $164M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a:t>
            </a:r>
            <a:r>
              <a:rPr kumimoji="0" lang="en-US" sz="900" b="1" i="0" u="none" strike="noStrike" kern="1200" cap="none" spc="0" normalizeH="0" baseline="0" noProof="0">
                <a:ln>
                  <a:noFill/>
                </a:ln>
                <a:solidFill>
                  <a:prstClr val="black"/>
                </a:solidFill>
                <a:effectLst/>
                <a:uLnTx/>
                <a:uFillTx/>
                <a:latin typeface="Sitka Banner"/>
                <a:ea typeface="+mn-ea"/>
                <a:cs typeface="+mn-cs"/>
              </a:rPr>
              <a:t>$165M</a:t>
            </a:r>
            <a:endParaRPr kumimoji="0" lang="en-US" sz="900" b="1"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Susan Nsangou</a:t>
            </a:r>
          </a:p>
        </p:txBody>
      </p:sp>
      <p:sp>
        <p:nvSpPr>
          <p:cNvPr id="33" name="Rounded Rectangle 32"/>
          <p:cNvSpPr/>
          <p:nvPr/>
        </p:nvSpPr>
        <p:spPr>
          <a:xfrm>
            <a:off x="511169" y="2378088"/>
            <a:ext cx="1858305" cy="977846"/>
          </a:xfrm>
          <a:prstGeom prst="roundRect">
            <a:avLst/>
          </a:prstGeom>
          <a:solidFill>
            <a:srgbClr val="FCDCDD"/>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National Cancer Institute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(NCI, NCCIH)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Sitka Banner"/>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itka Banner"/>
                <a:ea typeface="+mn-ea"/>
                <a:cs typeface="+mn-cs"/>
              </a:rPr>
              <a:t>R&amp;D $870M &amp; Non-R&amp;D $277M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Total: $1.15B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itka Banner"/>
                <a:ea typeface="+mn-ea"/>
                <a:cs typeface="+mn-cs"/>
              </a:rPr>
              <a:t>Teresa Baughman</a:t>
            </a:r>
          </a:p>
        </p:txBody>
      </p:sp>
      <p:cxnSp>
        <p:nvCxnSpPr>
          <p:cNvPr id="35" name="Straight Connector 34" descr="line" title="line"/>
          <p:cNvCxnSpPr/>
          <p:nvPr/>
        </p:nvCxnSpPr>
        <p:spPr>
          <a:xfrm flipH="1">
            <a:off x="2368046" y="3982627"/>
            <a:ext cx="445294" cy="101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Line" title="Line"/>
          <p:cNvCxnSpPr/>
          <p:nvPr/>
        </p:nvCxnSpPr>
        <p:spPr>
          <a:xfrm>
            <a:off x="6369006" y="4462155"/>
            <a:ext cx="525614" cy="26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descr="line" title="line"/>
          <p:cNvCxnSpPr/>
          <p:nvPr/>
        </p:nvCxnSpPr>
        <p:spPr>
          <a:xfrm flipV="1">
            <a:off x="4497965" y="2221057"/>
            <a:ext cx="0" cy="8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line" title="line"/>
          <p:cNvCxnSpPr>
            <a:endCxn id="14" idx="1"/>
          </p:cNvCxnSpPr>
          <p:nvPr/>
        </p:nvCxnSpPr>
        <p:spPr>
          <a:xfrm flipV="1">
            <a:off x="6509659" y="3990047"/>
            <a:ext cx="379151" cy="2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line" title="line"/>
          <p:cNvCxnSpPr>
            <a:endCxn id="26" idx="1"/>
          </p:cNvCxnSpPr>
          <p:nvPr/>
        </p:nvCxnSpPr>
        <p:spPr>
          <a:xfrm>
            <a:off x="6499514" y="2867008"/>
            <a:ext cx="366074" cy="4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descr="line" title="line"/>
          <p:cNvCxnSpPr>
            <a:stCxn id="33" idx="3"/>
          </p:cNvCxnSpPr>
          <p:nvPr/>
        </p:nvCxnSpPr>
        <p:spPr>
          <a:xfrm>
            <a:off x="2369474" y="2867011"/>
            <a:ext cx="443865" cy="4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descr="line" title="line"/>
          <p:cNvCxnSpPr/>
          <p:nvPr/>
        </p:nvCxnSpPr>
        <p:spPr>
          <a:xfrm flipV="1">
            <a:off x="2347274" y="4402564"/>
            <a:ext cx="546385" cy="337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descr="line" title="line"/>
          <p:cNvCxnSpPr/>
          <p:nvPr/>
        </p:nvCxnSpPr>
        <p:spPr>
          <a:xfrm>
            <a:off x="4497965" y="4531331"/>
            <a:ext cx="0" cy="64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descr="line" title="line"/>
          <p:cNvCxnSpPr/>
          <p:nvPr/>
        </p:nvCxnSpPr>
        <p:spPr>
          <a:xfrm flipV="1">
            <a:off x="6437247" y="2162693"/>
            <a:ext cx="451563" cy="3043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descr="line" title="line"/>
          <p:cNvCxnSpPr/>
          <p:nvPr/>
        </p:nvCxnSpPr>
        <p:spPr>
          <a:xfrm flipH="1" flipV="1">
            <a:off x="2341672" y="2145639"/>
            <a:ext cx="551987" cy="3115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527F475-E92C-42A6-A7AC-965EE2DF9668}"/>
              </a:ext>
            </a:extLst>
          </p:cNvPr>
          <p:cNvSpPr txBox="1"/>
          <p:nvPr/>
        </p:nvSpPr>
        <p:spPr>
          <a:xfrm>
            <a:off x="5353214" y="110628"/>
            <a:ext cx="261962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itka Banner"/>
                <a:ea typeface="+mn-ea"/>
                <a:cs typeface="+mn-cs"/>
              </a:rPr>
              <a:t>FY2018 Solar Chart</a:t>
            </a:r>
          </a:p>
        </p:txBody>
      </p:sp>
    </p:spTree>
    <p:extLst>
      <p:ext uri="{BB962C8B-B14F-4D97-AF65-F5344CB8AC3E}">
        <p14:creationId xmlns:p14="http://schemas.microsoft.com/office/powerpoint/2010/main" val="354399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NIH FY 2017 Small Business Goals&#10;" title="text box"/>
          <p:cNvSpPr>
            <a:spLocks noGrp="1"/>
          </p:cNvSpPr>
          <p:nvPr>
            <p:ph type="title"/>
          </p:nvPr>
        </p:nvSpPr>
        <p:spPr>
          <a:xfrm>
            <a:off x="609600" y="487006"/>
            <a:ext cx="8229600" cy="1143000"/>
          </a:xfrm>
        </p:spPr>
        <p:txBody>
          <a:bodyPr>
            <a:normAutofit/>
          </a:bodyPr>
          <a:lstStyle/>
          <a:p>
            <a:r>
              <a:rPr lang="en-US" sz="2800" b="1" dirty="0">
                <a:solidFill>
                  <a:srgbClr val="7030A0"/>
                </a:solidFill>
              </a:rPr>
              <a:t>NIH FY 2018 Small Business Goals</a:t>
            </a:r>
          </a:p>
        </p:txBody>
      </p:sp>
      <p:sp>
        <p:nvSpPr>
          <p:cNvPr id="9" name="TextBox 7" descr="Percentages are based on the number of eligible dollars, per small business goal, divided against the eligible total small business dollars for NIH in FY 2017. Data derived from the FPDS-ng Small Business Goaling Report. *In FY 2016 NIH did not have a Veteran-Owned Small Business goal, therefore 0% has been noted.  In addition, NIH does not have an 8(a) goal as it is inclusive to the Small Disadvantaged goal. &#10;" title="text box"/>
          <p:cNvSpPr txBox="1"/>
          <p:nvPr/>
        </p:nvSpPr>
        <p:spPr>
          <a:xfrm>
            <a:off x="1158086" y="5726434"/>
            <a:ext cx="682782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itka Banner"/>
                <a:ea typeface="+mn-ea"/>
                <a:cs typeface="Arial" panose="020B0604020202020204" pitchFamily="34" charset="0"/>
              </a:rPr>
              <a:t>Percentages are based on the number of eligible obligations, per small business goal, divided against the eligible total small business obligations for NIH in FY 2018. Data derived from the FPDS-NG Small Business Goaling Report. *NIH does not have a Veteran-Owned Small Business goal as it is inclusive to the Small Business goal nor does NIH have an 8(a) goal as it is inclusive to the Small Disadvantaged goal. </a:t>
            </a:r>
          </a:p>
        </p:txBody>
      </p:sp>
      <p:sp>
        <p:nvSpPr>
          <p:cNvPr id="10" name="Slide Number Placeholder 9" descr="slide 54" title="text box"/>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AE471E-79F0-4EFA-9DC3-64FA64EC201F}" type="slidenum">
              <a:rPr kumimoji="0" lang="en-US" sz="1400" b="0" i="0" u="none" strike="noStrike" kern="1200" cap="none" spc="0" normalizeH="0" baseline="0" noProof="0" smtClean="0">
                <a:ln>
                  <a:noFill/>
                </a:ln>
                <a:solidFill>
                  <a:prstClr val="black"/>
                </a:solidFill>
                <a:effectLst/>
                <a:uLnTx/>
                <a:uFillTx/>
                <a:latin typeface="Sitka Banne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solidFill>
              <a:effectLst/>
              <a:uLnTx/>
              <a:uFillTx/>
              <a:latin typeface="Sitka Banner"/>
              <a:ea typeface="+mn-ea"/>
              <a:cs typeface="+mn-cs"/>
            </a:endParaRPr>
          </a:p>
        </p:txBody>
      </p:sp>
      <p:pic>
        <p:nvPicPr>
          <p:cNvPr id="2" name="Picture 1">
            <a:extLst>
              <a:ext uri="{FF2B5EF4-FFF2-40B4-BE49-F238E27FC236}">
                <a16:creationId xmlns:a16="http://schemas.microsoft.com/office/drawing/2014/main" id="{96581FE6-E8C1-499C-B04F-16A0D33C41C2}"/>
              </a:ext>
            </a:extLst>
          </p:cNvPr>
          <p:cNvPicPr>
            <a:picLocks noChangeAspect="1"/>
          </p:cNvPicPr>
          <p:nvPr/>
        </p:nvPicPr>
        <p:blipFill>
          <a:blip r:embed="rId3"/>
          <a:stretch>
            <a:fillRect/>
          </a:stretch>
        </p:blipFill>
        <p:spPr>
          <a:xfrm>
            <a:off x="877504" y="1234250"/>
            <a:ext cx="7388992" cy="4389500"/>
          </a:xfrm>
          <a:prstGeom prst="rect">
            <a:avLst/>
          </a:prstGeom>
        </p:spPr>
      </p:pic>
    </p:spTree>
    <p:extLst>
      <p:ext uri="{BB962C8B-B14F-4D97-AF65-F5344CB8AC3E}">
        <p14:creationId xmlns:p14="http://schemas.microsoft.com/office/powerpoint/2010/main" val="248460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7EF1F-BE38-4BE5-BB41-9662697D7A45}"/>
              </a:ext>
            </a:extLst>
          </p:cNvPr>
          <p:cNvSpPr>
            <a:spLocks noGrp="1"/>
          </p:cNvSpPr>
          <p:nvPr>
            <p:ph idx="1"/>
          </p:nvPr>
        </p:nvSpPr>
        <p:spPr>
          <a:xfrm>
            <a:off x="457200" y="1166018"/>
            <a:ext cx="8229600" cy="4525963"/>
          </a:xfrm>
        </p:spPr>
        <p:txBody>
          <a:bodyPr/>
          <a:lstStyle/>
          <a:p>
            <a:pPr algn="ctr"/>
            <a:r>
              <a:rPr lang="en-US" b="1" dirty="0">
                <a:solidFill>
                  <a:srgbClr val="7030A0"/>
                </a:solidFill>
              </a:rPr>
              <a:t>NIH FY 2019 Small Business Goals</a:t>
            </a:r>
          </a:p>
        </p:txBody>
      </p:sp>
      <p:sp>
        <p:nvSpPr>
          <p:cNvPr id="4" name="Slide Number Placeholder 3">
            <a:extLst>
              <a:ext uri="{FF2B5EF4-FFF2-40B4-BE49-F238E27FC236}">
                <a16:creationId xmlns:a16="http://schemas.microsoft.com/office/drawing/2014/main" id="{AFBFE16C-3281-48BF-9E25-FCCCFB179599}"/>
              </a:ext>
            </a:extLst>
          </p:cNvPr>
          <p:cNvSpPr>
            <a:spLocks noGrp="1"/>
          </p:cNvSpPr>
          <p:nvPr>
            <p:ph type="sldNum" sz="quarter" idx="12"/>
          </p:nvPr>
        </p:nvSpPr>
        <p:spPr/>
        <p:txBody>
          <a:bodyPr/>
          <a:lstStyle/>
          <a:p>
            <a:pPr>
              <a:defRPr/>
            </a:pPr>
            <a:fld id="{9465E618-A93F-4538-9017-BEF2DA87DEDE}" type="slidenum">
              <a:rPr lang="en-US" smtClean="0"/>
              <a:pPr>
                <a:defRPr/>
              </a:pPr>
              <a:t>9</a:t>
            </a:fld>
            <a:endParaRPr lang="en-US"/>
          </a:p>
        </p:txBody>
      </p:sp>
      <p:graphicFrame>
        <p:nvGraphicFramePr>
          <p:cNvPr id="7" name="Chart 6">
            <a:extLst>
              <a:ext uri="{FF2B5EF4-FFF2-40B4-BE49-F238E27FC236}">
                <a16:creationId xmlns:a16="http://schemas.microsoft.com/office/drawing/2014/main" id="{CDB4F98B-C751-469E-92E4-CFB02E2AC45F}"/>
              </a:ext>
            </a:extLst>
          </p:cNvPr>
          <p:cNvGraphicFramePr/>
          <p:nvPr>
            <p:extLst>
              <p:ext uri="{D42A27DB-BD31-4B8C-83A1-F6EECF244321}">
                <p14:modId xmlns:p14="http://schemas.microsoft.com/office/powerpoint/2010/main" val="2187553218"/>
              </p:ext>
            </p:extLst>
          </p:nvPr>
        </p:nvGraphicFramePr>
        <p:xfrm>
          <a:off x="1524000" y="2133601"/>
          <a:ext cx="6096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2691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itka Banner"/>
        <a:ea typeface=""/>
        <a:cs typeface=""/>
      </a:majorFont>
      <a:minorFont>
        <a:latin typeface="Sitka Bann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46325</TotalTime>
  <Words>4371</Words>
  <Application>Microsoft Office PowerPoint</Application>
  <PresentationFormat>On-screen Show (4:3)</PresentationFormat>
  <Paragraphs>509</Paragraphs>
  <Slides>34</Slides>
  <Notes>25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8" baseType="lpstr">
      <vt:lpstr>Arial</vt:lpstr>
      <vt:lpstr>Arial Rounded MT Bold</vt:lpstr>
      <vt:lpstr>Calibri</vt:lpstr>
      <vt:lpstr>Garamond</vt:lpstr>
      <vt:lpstr>Lucida Sans Unicode</vt:lpstr>
      <vt:lpstr>Sitka Banner</vt:lpstr>
      <vt:lpstr>Tw Cen MT</vt:lpstr>
      <vt:lpstr>Verdana</vt:lpstr>
      <vt:lpstr>Wingdings</vt:lpstr>
      <vt:lpstr>Wingdings 2</vt:lpstr>
      <vt:lpstr>Wingdings 3</vt:lpstr>
      <vt:lpstr>Concourse</vt:lpstr>
      <vt:lpstr>Office Theme</vt:lpstr>
      <vt:lpstr>Visio</vt:lpstr>
      <vt:lpstr>Capability Statements and  NAICS Codes for HBCU Contracting</vt:lpstr>
      <vt:lpstr>Webinar Agenda</vt:lpstr>
      <vt:lpstr>How to Conduct Business with The National Institutes of Health (NIH)</vt:lpstr>
      <vt:lpstr>NIH Mission</vt:lpstr>
      <vt:lpstr>Institute and Centers (IC’s) and Offices of Acquisition (OA)</vt:lpstr>
      <vt:lpstr>NIH Institutes and Centers</vt:lpstr>
      <vt:lpstr>PowerPoint Presentation</vt:lpstr>
      <vt:lpstr>NIH FY 2018 Small Business Goals</vt:lpstr>
      <vt:lpstr>PowerPoint Presentation</vt:lpstr>
      <vt:lpstr>What NIH Buys</vt:lpstr>
      <vt:lpstr>What NIH Buys </vt:lpstr>
      <vt:lpstr>Research and Development (R&amp;D) Acquisitions</vt:lpstr>
      <vt:lpstr>The Path to Excellence and Innovation</vt:lpstr>
      <vt:lpstr>What is a Capability Statement?</vt:lpstr>
      <vt:lpstr>A Capability Statement is NOT</vt:lpstr>
      <vt:lpstr>Why Are They Important?</vt:lpstr>
      <vt:lpstr>Understand the Agency</vt:lpstr>
      <vt:lpstr>Best Practices: Know the Team</vt:lpstr>
      <vt:lpstr>NIH Small Business Specialists</vt:lpstr>
      <vt:lpstr>Capability Statement Contents</vt:lpstr>
      <vt:lpstr>Core Competencies</vt:lpstr>
      <vt:lpstr>Promote Your Value Proposition</vt:lpstr>
      <vt:lpstr>Corporate Data</vt:lpstr>
      <vt:lpstr>Understanding NAICS Codes</vt:lpstr>
      <vt:lpstr>Understanding NAICS Codes</vt:lpstr>
      <vt:lpstr>Top NIH FY2018 NAICS Codes </vt:lpstr>
      <vt:lpstr>Top NIH FY2018 NAICS Codes </vt:lpstr>
      <vt:lpstr>Differentiators </vt:lpstr>
      <vt:lpstr>Past Performance</vt:lpstr>
      <vt:lpstr>Contact Information</vt:lpstr>
      <vt:lpstr>Capability Statement Format</vt:lpstr>
      <vt:lpstr>Customize the Document</vt:lpstr>
      <vt:lpstr>Capability Statement Tips</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vs. Grants</dc:title>
  <dc:creator>Sharon Brooks Hodge</dc:creator>
  <cp:lastModifiedBy>Copeland, Artavia (NIH/OD) [C]</cp:lastModifiedBy>
  <cp:revision>81</cp:revision>
  <cp:lastPrinted>2019-11-21T18:10:33Z</cp:lastPrinted>
  <dcterms:created xsi:type="dcterms:W3CDTF">2018-10-31T18:41:39Z</dcterms:created>
  <dcterms:modified xsi:type="dcterms:W3CDTF">2019-11-21T18:15:54Z</dcterms:modified>
</cp:coreProperties>
</file>